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2"/>
  </p:notesMasterIdLst>
  <p:sldIdLst>
    <p:sldId id="281" r:id="rId2"/>
    <p:sldId id="308" r:id="rId3"/>
    <p:sldId id="292" r:id="rId4"/>
    <p:sldId id="286" r:id="rId5"/>
    <p:sldId id="283" r:id="rId6"/>
    <p:sldId id="280" r:id="rId7"/>
    <p:sldId id="282" r:id="rId8"/>
    <p:sldId id="284" r:id="rId9"/>
    <p:sldId id="285" r:id="rId10"/>
    <p:sldId id="287" r:id="rId11"/>
    <p:sldId id="288" r:id="rId12"/>
    <p:sldId id="291" r:id="rId13"/>
    <p:sldId id="278" r:id="rId14"/>
    <p:sldId id="279" r:id="rId15"/>
    <p:sldId id="290" r:id="rId16"/>
    <p:sldId id="289" r:id="rId17"/>
    <p:sldId id="263" r:id="rId18"/>
    <p:sldId id="296" r:id="rId19"/>
    <p:sldId id="258" r:id="rId20"/>
    <p:sldId id="265" r:id="rId21"/>
    <p:sldId id="293" r:id="rId22"/>
    <p:sldId id="297" r:id="rId23"/>
    <p:sldId id="268" r:id="rId24"/>
    <p:sldId id="269" r:id="rId25"/>
    <p:sldId id="271" r:id="rId26"/>
    <p:sldId id="267" r:id="rId27"/>
    <p:sldId id="270" r:id="rId28"/>
    <p:sldId id="266" r:id="rId29"/>
    <p:sldId id="294" r:id="rId30"/>
    <p:sldId id="273" r:id="rId31"/>
    <p:sldId id="274" r:id="rId32"/>
    <p:sldId id="298" r:id="rId33"/>
    <p:sldId id="272" r:id="rId34"/>
    <p:sldId id="262" r:id="rId35"/>
    <p:sldId id="276" r:id="rId36"/>
    <p:sldId id="305" r:id="rId37"/>
    <p:sldId id="310" r:id="rId38"/>
    <p:sldId id="311" r:id="rId39"/>
    <p:sldId id="313" r:id="rId40"/>
    <p:sldId id="309" r:id="rId41"/>
    <p:sldId id="277" r:id="rId42"/>
    <p:sldId id="312" r:id="rId43"/>
    <p:sldId id="303" r:id="rId44"/>
    <p:sldId id="314" r:id="rId45"/>
    <p:sldId id="315" r:id="rId46"/>
    <p:sldId id="307" r:id="rId47"/>
    <p:sldId id="299" r:id="rId48"/>
    <p:sldId id="306" r:id="rId49"/>
    <p:sldId id="316" r:id="rId50"/>
    <p:sldId id="261" r:id="rId5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1" autoAdjust="0"/>
    <p:restoredTop sz="94714" autoAdjust="0"/>
  </p:normalViewPr>
  <p:slideViewPr>
    <p:cSldViewPr snapToObjects="1">
      <p:cViewPr>
        <p:scale>
          <a:sx n="100" d="100"/>
          <a:sy n="100" d="100"/>
        </p:scale>
        <p:origin x="-702" y="4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2/29/2016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457200" indent="-457200" algn="l">
              <a:buClr>
                <a:schemeClr val="accent1">
                  <a:lumMod val="75000"/>
                </a:schemeClr>
              </a:buClr>
              <a:buFont typeface="+mj-lt"/>
              <a:buAutoNum type="arabicPeriod"/>
              <a:defRPr sz="2000" baseline="0">
                <a:solidFill>
                  <a:schemeClr val="tx1"/>
                </a:solidFill>
              </a:defRPr>
            </a:lvl1pPr>
            <a:lvl2pPr marL="914400" indent="-457200" algn="l">
              <a:buClr>
                <a:schemeClr val="accent1">
                  <a:lumMod val="75000"/>
                </a:schemeClr>
              </a:buClr>
              <a:buFont typeface="+mj-lt"/>
              <a:buAutoNum type="alphaLcParenR"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Level 1</a:t>
            </a:r>
          </a:p>
          <a:p>
            <a:pPr lvl="1"/>
            <a:r>
              <a:rPr lang="en-US" dirty="0" smtClean="0"/>
              <a:t>Level 2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Wingdings" pitchFamily="2" charset="2"/>
              <a:buChar char="§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8575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</a:t>
            </a:r>
            <a:r>
              <a:rPr lang="en-US" dirty="0" smtClean="0"/>
              <a:t>level</a:t>
            </a:r>
            <a:endParaRPr lang="en-US" dirty="0" smtClean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tanelpoder.com/2009/02/22/sql_id-is-just-a-fancy-representation-of-hash-value/" TargetMode="Externa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</a:t>
            </a:r>
            <a:r>
              <a:rPr lang="en-US" b="1" dirty="0" smtClean="0"/>
              <a:t>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  <a:endParaRPr lang="en-US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Deep Dive into the Internals</a:t>
            </a:r>
            <a:b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</a:b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of a SELECT Statement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Library Cache - Past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Only 67 latches for 131,072 hash buckets</a:t>
            </a:r>
          </a:p>
          <a:p>
            <a:r>
              <a:rPr lang="en-US" dirty="0" smtClean="0"/>
              <a:t>Comes out to 1956 hash buckets per latch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2905685" y="3733800"/>
            <a:ext cx="1284514" cy="185057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59" name="Group 58"/>
          <p:cNvGrpSpPr/>
          <p:nvPr/>
        </p:nvGrpSpPr>
        <p:grpSpPr>
          <a:xfrm>
            <a:off x="925293" y="2583265"/>
            <a:ext cx="6204061" cy="1502228"/>
            <a:chOff x="914400" y="2209800"/>
            <a:chExt cx="6204061" cy="1502228"/>
          </a:xfrm>
        </p:grpSpPr>
        <p:grpSp>
          <p:nvGrpSpPr>
            <p:cNvPr id="44" name="Group 43"/>
            <p:cNvGrpSpPr/>
            <p:nvPr/>
          </p:nvGrpSpPr>
          <p:grpSpPr>
            <a:xfrm>
              <a:off x="2916578" y="2209800"/>
              <a:ext cx="4201883" cy="1502228"/>
              <a:chOff x="827316" y="2188030"/>
              <a:chExt cx="4201883" cy="1502228"/>
            </a:xfrm>
          </p:grpSpPr>
          <p:sp>
            <p:nvSpPr>
              <p:cNvPr id="5" name="Rectangle 4"/>
              <p:cNvSpPr/>
              <p:nvPr/>
            </p:nvSpPr>
            <p:spPr>
              <a:xfrm>
                <a:off x="827316" y="2188030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" name="Rectangle 5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" name="Rounded Rectangle 9"/>
              <p:cNvSpPr/>
              <p:nvPr/>
            </p:nvSpPr>
            <p:spPr>
              <a:xfrm>
                <a:off x="25146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2" name="Straight Arrow Connector 11"/>
              <p:cNvCxnSpPr/>
              <p:nvPr/>
            </p:nvCxnSpPr>
            <p:spPr>
              <a:xfrm>
                <a:off x="2144485" y="2340427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/>
              <p:cNvCxnSpPr/>
              <p:nvPr/>
            </p:nvCxnSpPr>
            <p:spPr>
              <a:xfrm rot="10800000">
                <a:off x="2144485" y="2492827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ounded Rectangle 18"/>
              <p:cNvSpPr/>
              <p:nvPr/>
            </p:nvSpPr>
            <p:spPr>
              <a:xfrm>
                <a:off x="3733800" y="2209800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3276600" y="2362200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/>
              <p:nvPr/>
            </p:nvCxnSpPr>
            <p:spPr>
              <a:xfrm rot="10800000">
                <a:off x="3276600" y="2514600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>
                <a:stCxn id="19" idx="3"/>
              </p:cNvCxnSpPr>
              <p:nvPr/>
            </p:nvCxnSpPr>
            <p:spPr>
              <a:xfrm>
                <a:off x="4517571" y="2427514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Rounded Rectangle 40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42" name="Straight Arrow Connector 41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Rounded Rectangle 49"/>
            <p:cNvSpPr/>
            <p:nvPr/>
          </p:nvSpPr>
          <p:spPr>
            <a:xfrm>
              <a:off x="914400" y="2766559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1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2" name="Straight Arrow Connector 51"/>
            <p:cNvCxnSpPr>
              <a:stCxn id="50" idx="3"/>
              <a:endCxn id="5" idx="1"/>
            </p:cNvCxnSpPr>
            <p:nvPr/>
          </p:nvCxnSpPr>
          <p:spPr>
            <a:xfrm flipV="1">
              <a:off x="2209800" y="2547257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>
              <a:stCxn id="50" idx="3"/>
            </p:cNvCxnSpPr>
            <p:nvPr/>
          </p:nvCxnSpPr>
          <p:spPr>
            <a:xfrm>
              <a:off x="2209800" y="2967944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914400" y="4705977"/>
            <a:ext cx="7292641" cy="1524001"/>
            <a:chOff x="903507" y="4332512"/>
            <a:chExt cx="7292641" cy="1524001"/>
          </a:xfrm>
        </p:grpSpPr>
        <p:grpSp>
          <p:nvGrpSpPr>
            <p:cNvPr id="45" name="Group 44"/>
            <p:cNvGrpSpPr/>
            <p:nvPr/>
          </p:nvGrpSpPr>
          <p:grpSpPr>
            <a:xfrm>
              <a:off x="2916578" y="4332512"/>
              <a:ext cx="5279570" cy="1524001"/>
              <a:chOff x="827316" y="4310742"/>
              <a:chExt cx="5279570" cy="1524001"/>
            </a:xfrm>
          </p:grpSpPr>
          <p:sp>
            <p:nvSpPr>
              <p:cNvPr id="7" name="Rectangle 6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N+131,070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" name="Rectangle 7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Hash Bucket</a:t>
                </a:r>
              </a:p>
              <a:p>
                <a:pPr algn="ctr"/>
                <a:r>
                  <a:rPr lang="en-US" sz="1600" dirty="0" smtClean="0">
                    <a:solidFill>
                      <a:schemeClr val="tx1"/>
                    </a:solidFill>
                  </a:rPr>
                  <a:t>N+131,071</a:t>
                </a:r>
                <a:endParaRPr lang="en-US" sz="16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Rounded Rectangle 31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" name="Rounded Rectangle 34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6" name="Straight Arrow Connector 35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Arrow Connector 36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" name="Rounded Rectangle 70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Rounded Rectangle 78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80" name="Straight Arrow Connector 79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Arrow Connector 83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Rounded Rectangle 55"/>
            <p:cNvSpPr/>
            <p:nvPr/>
          </p:nvSpPr>
          <p:spPr>
            <a:xfrm>
              <a:off x="903507" y="4932817"/>
              <a:ext cx="1295400" cy="402770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Latch 67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cxnSp>
          <p:nvCxnSpPr>
            <p:cNvPr id="57" name="Straight Arrow Connector 56"/>
            <p:cNvCxnSpPr>
              <a:stCxn id="56" idx="3"/>
            </p:cNvCxnSpPr>
            <p:nvPr/>
          </p:nvCxnSpPr>
          <p:spPr>
            <a:xfrm flipV="1">
              <a:off x="2198907" y="4713515"/>
              <a:ext cx="706778" cy="420687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56" idx="3"/>
            </p:cNvCxnSpPr>
            <p:nvPr/>
          </p:nvCxnSpPr>
          <p:spPr>
            <a:xfrm>
              <a:off x="2198907" y="5134202"/>
              <a:ext cx="695885" cy="35220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Rectangle 60"/>
          <p:cNvSpPr/>
          <p:nvPr/>
        </p:nvSpPr>
        <p:spPr>
          <a:xfrm>
            <a:off x="2927467" y="4174671"/>
            <a:ext cx="1284514" cy="185057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chemeClr val="bg1"/>
          </a:solidFill>
        </p:spPr>
        <p:txBody>
          <a:bodyPr>
            <a:normAutofit/>
          </a:bodyPr>
          <a:lstStyle/>
          <a:p>
            <a:r>
              <a:rPr lang="en-US" dirty="0" smtClean="0"/>
              <a:t>Library Cache – 11g+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Change to </a:t>
            </a:r>
            <a:r>
              <a:rPr lang="en-US" dirty="0" err="1" smtClean="0"/>
              <a:t>Mutexes</a:t>
            </a:r>
            <a:r>
              <a:rPr lang="en-US" dirty="0" smtClean="0"/>
              <a:t> – One </a:t>
            </a:r>
            <a:r>
              <a:rPr lang="en-US" dirty="0" err="1" smtClean="0"/>
              <a:t>mutex</a:t>
            </a:r>
            <a:r>
              <a:rPr lang="en-US" dirty="0" smtClean="0"/>
              <a:t> per hash bucket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54" name="Rectangle 53"/>
          <p:cNvSpPr/>
          <p:nvPr/>
        </p:nvSpPr>
        <p:spPr>
          <a:xfrm>
            <a:off x="827316" y="3733800"/>
            <a:ext cx="1284514" cy="185057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118" name="Group 117"/>
          <p:cNvGrpSpPr/>
          <p:nvPr/>
        </p:nvGrpSpPr>
        <p:grpSpPr>
          <a:xfrm>
            <a:off x="827316" y="2189618"/>
            <a:ext cx="4201883" cy="674914"/>
            <a:chOff x="827316" y="2189618"/>
            <a:chExt cx="4201883" cy="674914"/>
          </a:xfrm>
        </p:grpSpPr>
        <p:grpSp>
          <p:nvGrpSpPr>
            <p:cNvPr id="59" name="Group 58"/>
            <p:cNvGrpSpPr/>
            <p:nvPr/>
          </p:nvGrpSpPr>
          <p:grpSpPr>
            <a:xfrm>
              <a:off x="827316" y="2189618"/>
              <a:ext cx="4201883" cy="674914"/>
              <a:chOff x="827316" y="2189618"/>
              <a:chExt cx="4201883" cy="674914"/>
            </a:xfrm>
          </p:grpSpPr>
          <p:sp>
            <p:nvSpPr>
              <p:cNvPr id="60" name="Rectangle 59"/>
              <p:cNvSpPr/>
              <p:nvPr/>
            </p:nvSpPr>
            <p:spPr>
              <a:xfrm>
                <a:off x="827316" y="2189618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25146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2144485" y="23420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 rot="10800000">
                <a:off x="2144485" y="24944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Rounded Rectangle 64"/>
              <p:cNvSpPr/>
              <p:nvPr/>
            </p:nvSpPr>
            <p:spPr>
              <a:xfrm>
                <a:off x="3733800" y="2211388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3276600" y="2363788"/>
                <a:ext cx="435428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66"/>
              <p:cNvCxnSpPr/>
              <p:nvPr/>
            </p:nvCxnSpPr>
            <p:spPr>
              <a:xfrm rot="10800000">
                <a:off x="3276600" y="2516188"/>
                <a:ext cx="435428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>
                <a:stCxn id="65" idx="3"/>
              </p:cNvCxnSpPr>
              <p:nvPr/>
            </p:nvCxnSpPr>
            <p:spPr>
              <a:xfrm>
                <a:off x="4517571" y="2429102"/>
                <a:ext cx="511628" cy="158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rot="16200000" flipH="1">
                <a:off x="4860076" y="2586546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69"/>
              <p:cNvCxnSpPr/>
              <p:nvPr/>
            </p:nvCxnSpPr>
            <p:spPr>
              <a:xfrm rot="10800000">
                <a:off x="2133600" y="2743200"/>
                <a:ext cx="288392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0" name="Rectangle 109"/>
            <p:cNvSpPr/>
            <p:nvPr/>
          </p:nvSpPr>
          <p:spPr>
            <a:xfrm>
              <a:off x="827316" y="2516191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sp>
        <p:nvSpPr>
          <p:cNvPr id="111" name="Rectangular Callout 110"/>
          <p:cNvSpPr/>
          <p:nvPr/>
        </p:nvSpPr>
        <p:spPr>
          <a:xfrm>
            <a:off x="5867400" y="2864531"/>
            <a:ext cx="2677246" cy="1310139"/>
          </a:xfrm>
          <a:prstGeom prst="wedgeRectCallout">
            <a:avLst>
              <a:gd name="adj1" fmla="val -217628"/>
              <a:gd name="adj2" fmla="val -59393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Hash Bucket 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2" name="Rectangle 111"/>
          <p:cNvSpPr/>
          <p:nvPr/>
        </p:nvSpPr>
        <p:spPr>
          <a:xfrm>
            <a:off x="5867400" y="3428998"/>
            <a:ext cx="1600200" cy="7456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 smtClean="0">
                <a:solidFill>
                  <a:schemeClr val="tx1"/>
                </a:solidFill>
              </a:rPr>
              <a:t>Mutex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0xa92472c0</a:t>
            </a:r>
            <a:endParaRPr lang="en-US" b="1" dirty="0">
              <a:solidFill>
                <a:schemeClr val="tx1"/>
              </a:solidFill>
            </a:endParaRPr>
          </a:p>
        </p:txBody>
      </p:sp>
      <p:grpSp>
        <p:nvGrpSpPr>
          <p:cNvPr id="119" name="Group 118"/>
          <p:cNvGrpSpPr/>
          <p:nvPr/>
        </p:nvGrpSpPr>
        <p:grpSpPr>
          <a:xfrm>
            <a:off x="827316" y="2993571"/>
            <a:ext cx="2884714" cy="696687"/>
            <a:chOff x="827316" y="2993571"/>
            <a:chExt cx="2884714" cy="696687"/>
          </a:xfrm>
        </p:grpSpPr>
        <p:grpSp>
          <p:nvGrpSpPr>
            <p:cNvPr id="74" name="Group 73"/>
            <p:cNvGrpSpPr/>
            <p:nvPr/>
          </p:nvGrpSpPr>
          <p:grpSpPr>
            <a:xfrm>
              <a:off x="827316" y="2993571"/>
              <a:ext cx="2884714" cy="696687"/>
              <a:chOff x="827316" y="2993571"/>
              <a:chExt cx="2884714" cy="696687"/>
            </a:xfrm>
          </p:grpSpPr>
          <p:sp>
            <p:nvSpPr>
              <p:cNvPr id="75" name="Rectangle 74"/>
              <p:cNvSpPr/>
              <p:nvPr/>
            </p:nvSpPr>
            <p:spPr>
              <a:xfrm>
                <a:off x="827316" y="3015344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N+1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2503713" y="2993571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2100941" y="3145971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Arrow Connector 77"/>
              <p:cNvCxnSpPr/>
              <p:nvPr/>
            </p:nvCxnSpPr>
            <p:spPr>
              <a:xfrm rot="10800000">
                <a:off x="2100941" y="3298371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 rot="10800000">
                <a:off x="3298373" y="3231473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rot="16200000" flipH="1">
                <a:off x="3554584" y="3388915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Arrow Connector 86"/>
              <p:cNvCxnSpPr/>
              <p:nvPr/>
            </p:nvCxnSpPr>
            <p:spPr>
              <a:xfrm rot="10800000" flipV="1">
                <a:off x="2111830" y="3548744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3" name="Rectangle 112"/>
            <p:cNvSpPr/>
            <p:nvPr/>
          </p:nvSpPr>
          <p:spPr>
            <a:xfrm>
              <a:off x="827316" y="3341917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827316" y="4310742"/>
            <a:ext cx="5279570" cy="696687"/>
            <a:chOff x="827316" y="4310742"/>
            <a:chExt cx="5279570" cy="696687"/>
          </a:xfrm>
        </p:grpSpPr>
        <p:grpSp>
          <p:nvGrpSpPr>
            <p:cNvPr id="88" name="Group 87"/>
            <p:cNvGrpSpPr/>
            <p:nvPr/>
          </p:nvGrpSpPr>
          <p:grpSpPr>
            <a:xfrm>
              <a:off x="827316" y="4310742"/>
              <a:ext cx="5279570" cy="696687"/>
              <a:chOff x="827316" y="4310742"/>
              <a:chExt cx="5279570" cy="696687"/>
            </a:xfrm>
          </p:grpSpPr>
          <p:sp>
            <p:nvSpPr>
              <p:cNvPr id="89" name="Rectangle 88"/>
              <p:cNvSpPr/>
              <p:nvPr/>
            </p:nvSpPr>
            <p:spPr>
              <a:xfrm>
                <a:off x="827316" y="4332515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</a:t>
                </a:r>
                <a:r>
                  <a:rPr lang="en-US" sz="1400" dirty="0" smtClean="0">
                    <a:solidFill>
                      <a:schemeClr val="tx1"/>
                    </a:solidFill>
                  </a:rPr>
                  <a:t>N+131,070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90" name="Rounded Rectangle 89"/>
              <p:cNvSpPr/>
              <p:nvPr/>
            </p:nvSpPr>
            <p:spPr>
              <a:xfrm>
                <a:off x="2525485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>
                <a:off x="2122713" y="4463142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rot="10800000">
                <a:off x="2122713" y="4615542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Rounded Rectangle 92"/>
              <p:cNvSpPr/>
              <p:nvPr/>
            </p:nvSpPr>
            <p:spPr>
              <a:xfrm>
                <a:off x="3690256" y="4332515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94" name="Straight Arrow Connector 93"/>
              <p:cNvCxnSpPr/>
              <p:nvPr/>
            </p:nvCxnSpPr>
            <p:spPr>
              <a:xfrm>
                <a:off x="3309256" y="4484915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 rot="10800000">
                <a:off x="3309256" y="4637315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/>
              <p:cNvCxnSpPr/>
              <p:nvPr/>
            </p:nvCxnSpPr>
            <p:spPr>
              <a:xfrm flipV="1">
                <a:off x="5638798" y="4585548"/>
                <a:ext cx="468086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Connector 96"/>
              <p:cNvCxnSpPr/>
              <p:nvPr/>
            </p:nvCxnSpPr>
            <p:spPr>
              <a:xfrm rot="16200000" flipH="1">
                <a:off x="5949440" y="4729444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 rot="10800000">
                <a:off x="2111831" y="4865918"/>
                <a:ext cx="3995055" cy="158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Rounded Rectangle 98"/>
              <p:cNvSpPr/>
              <p:nvPr/>
            </p:nvSpPr>
            <p:spPr>
              <a:xfrm>
                <a:off x="4855027" y="4310742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0" name="Straight Arrow Connector 99"/>
              <p:cNvCxnSpPr/>
              <p:nvPr/>
            </p:nvCxnSpPr>
            <p:spPr>
              <a:xfrm>
                <a:off x="4474027" y="4462348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Arrow Connector 100"/>
              <p:cNvCxnSpPr/>
              <p:nvPr/>
            </p:nvCxnSpPr>
            <p:spPr>
              <a:xfrm rot="10800000">
                <a:off x="4474027" y="4615540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4" name="Rectangle 113"/>
            <p:cNvSpPr/>
            <p:nvPr/>
          </p:nvSpPr>
          <p:spPr>
            <a:xfrm>
              <a:off x="827316" y="4659088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827316" y="5159829"/>
            <a:ext cx="2884711" cy="674914"/>
            <a:chOff x="827316" y="5159829"/>
            <a:chExt cx="2884711" cy="674914"/>
          </a:xfrm>
        </p:grpSpPr>
        <p:grpSp>
          <p:nvGrpSpPr>
            <p:cNvPr id="102" name="Group 101"/>
            <p:cNvGrpSpPr/>
            <p:nvPr/>
          </p:nvGrpSpPr>
          <p:grpSpPr>
            <a:xfrm>
              <a:off x="827316" y="5159829"/>
              <a:ext cx="2884711" cy="674914"/>
              <a:chOff x="827316" y="5159829"/>
              <a:chExt cx="2884711" cy="674914"/>
            </a:xfrm>
          </p:grpSpPr>
          <p:sp>
            <p:nvSpPr>
              <p:cNvPr id="103" name="Rectangle 102"/>
              <p:cNvSpPr/>
              <p:nvPr/>
            </p:nvSpPr>
            <p:spPr>
              <a:xfrm>
                <a:off x="827316" y="5159829"/>
                <a:ext cx="1284514" cy="674914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 anchorCtr="0"/>
              <a:lstStyle/>
              <a:p>
                <a:pPr algn="ctr"/>
                <a:r>
                  <a:rPr lang="en-US" sz="1400" dirty="0" smtClean="0">
                    <a:solidFill>
                      <a:schemeClr val="tx1"/>
                    </a:solidFill>
                  </a:rPr>
                  <a:t>HB </a:t>
                </a:r>
                <a:r>
                  <a:rPr lang="en-US" sz="1400" dirty="0" smtClean="0">
                    <a:solidFill>
                      <a:schemeClr val="tx1"/>
                    </a:solidFill>
                  </a:rPr>
                  <a:t>N+131,071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04" name="Rounded Rectangle 103"/>
              <p:cNvSpPr/>
              <p:nvPr/>
            </p:nvSpPr>
            <p:spPr>
              <a:xfrm>
                <a:off x="2503710" y="5159829"/>
                <a:ext cx="783771" cy="435427"/>
              </a:xfrm>
              <a:prstGeom prst="round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200" dirty="0" smtClean="0">
                    <a:solidFill>
                      <a:schemeClr val="tx1"/>
                    </a:solidFill>
                  </a:rPr>
                  <a:t>Library Object</a:t>
                </a:r>
                <a:endParaRPr lang="en-US" sz="12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05" name="Straight Arrow Connector 104"/>
              <p:cNvCxnSpPr/>
              <p:nvPr/>
            </p:nvCxnSpPr>
            <p:spPr>
              <a:xfrm>
                <a:off x="2100938" y="5312229"/>
                <a:ext cx="381000" cy="158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Arrow Connector 105"/>
              <p:cNvCxnSpPr/>
              <p:nvPr/>
            </p:nvCxnSpPr>
            <p:spPr>
              <a:xfrm rot="10800000">
                <a:off x="2100938" y="5464629"/>
                <a:ext cx="381000" cy="2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 rot="10800000">
                <a:off x="3298370" y="5397731"/>
                <a:ext cx="413657" cy="1589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rot="16200000" flipH="1">
                <a:off x="3554581" y="5555173"/>
                <a:ext cx="314889" cy="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Straight Arrow Connector 108"/>
              <p:cNvCxnSpPr/>
              <p:nvPr/>
            </p:nvCxnSpPr>
            <p:spPr>
              <a:xfrm rot="10800000" flipV="1">
                <a:off x="2111827" y="5715002"/>
                <a:ext cx="1600200" cy="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6" name="Rectangle 115"/>
            <p:cNvSpPr/>
            <p:nvPr/>
          </p:nvSpPr>
          <p:spPr>
            <a:xfrm>
              <a:off x="827316" y="5486402"/>
              <a:ext cx="544284" cy="34834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 smtClean="0">
                  <a:solidFill>
                    <a:schemeClr val="tx1"/>
                  </a:solidFill>
                </a:rPr>
                <a:t>Mutex</a:t>
              </a:r>
              <a:endParaRPr lang="en-US" sz="1000" dirty="0">
                <a:solidFill>
                  <a:schemeClr val="tx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On this slide I want to have a graphic that show the SQLHASH algorithm hashing to bucket 6168, searching in the lib for this hash on the chain of bucket 6168, then using the </a:t>
            </a:r>
            <a:r>
              <a:rPr lang="en-US" dirty="0" err="1" smtClean="0"/>
              <a:t>mutex</a:t>
            </a:r>
            <a:r>
              <a:rPr lang="en-US" dirty="0" smtClean="0"/>
              <a:t> of that bucket and inserting the hash into the bucket.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1467060"/>
            <a:ext cx="8239125" cy="4487426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Dump of Library Cache Buckets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59"/>
            <a:ext cx="8239125" cy="4487427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2;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LIBRARY CACHE HASH TABLE: size=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131072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count=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7605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Buckets with more than 20 objects: NONE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Hash Chain Size     Number of Buckets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---------------     -----------------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0                123711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1                  7119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2                   240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3                     2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4                     0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. . 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&gt;20                     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4547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Dump of Library Hash Chain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setmypid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SQL&gt;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oradebug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library_cache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4;</a:t>
            </a:r>
          </a:p>
          <a:p>
            <a:pPr>
              <a:buNone/>
            </a:pP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Bucket: #=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6168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=0xa92472c0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(309237645312, 74, 0, 6)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Address=0xa78fcce8 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Hash=eef41818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:  Name=select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object_type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tt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endParaRPr lang="en-US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FullHashValue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=6c031a95f33a73052f43da2aeef41818 Namespace=SQL AREA(00) Type=CURSOR(00)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ContainerUid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Identifier=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4008974360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OwnerIdn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=67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Statistics: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InvalidationCount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ExecutionCount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LoadCount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=3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ActiveLocks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TotalLockCount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=5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TotalPinCount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Counters: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BrokenCount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RevocablePointer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=1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KeepDependency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=2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Version=0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BucketInUse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HandleInUse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=4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HandleReferenceCount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Concurrency: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DependencyMutex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=0xa78fcd98(0, 7, 0, 0)</a:t>
            </a:r>
          </a:p>
          <a:p>
            <a:pPr>
              <a:buNone/>
            </a:pPr>
            <a:r>
              <a:rPr lang="en-US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=0xa78fce30(72, 169, 0, 6)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5325676" y="3167743"/>
            <a:ext cx="2742560" cy="283028"/>
          </a:xfrm>
          <a:prstGeom prst="roundRect">
            <a:avLst/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eef41818 = 400974360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1" y="2600431"/>
            <a:ext cx="8239125" cy="2123969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Dump of Library Hash Chain 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67060"/>
            <a:ext cx="8087446" cy="476291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Execution to set bind variable also can be found in the Library Cache</a:t>
            </a: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4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4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400" dirty="0" smtClean="0"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Bucket: #=109569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Mutex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=0xa9638f28(309237645312, 73, 0, 6)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LibraryHandle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Address=0xa3eb6758 Hash=406dac01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PinMode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LoadLockMode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=0 Status=VALD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ObjectName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: 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Name=BEGIN :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 := 'DBMS_TRACE_LIB'; END;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Links To Articles About Library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SQL_ID vs. HASH_VALUE</a:t>
            </a:r>
          </a:p>
          <a:p>
            <a:pPr lvl="1"/>
            <a:r>
              <a:rPr lang="en-US" dirty="0" smtClean="0"/>
              <a:t>Great blog post about SQL_ID being a fancy version of HASH_VALUE</a:t>
            </a:r>
          </a:p>
          <a:p>
            <a:pPr lvl="1"/>
            <a:r>
              <a:rPr lang="en-US" dirty="0" smtClean="0">
                <a:hlinkClick r:id="rId2"/>
              </a:rPr>
              <a:t>http://blog.tanelpoder.com/2009/02/22/sql_id-is-just-a-fancy-representation-of-hash-value/</a:t>
            </a:r>
            <a:endParaRPr lang="en-US" dirty="0" smtClean="0"/>
          </a:p>
          <a:p>
            <a:r>
              <a:rPr lang="en-US" dirty="0" err="1" smtClean="0"/>
              <a:t>dfd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Finding the Blocks and Rows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175" y="1467060"/>
            <a:ext cx="8639175" cy="476291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Index information for TT table from data dictionary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From hard parse</a:t>
            </a:r>
          </a:p>
          <a:p>
            <a:endParaRPr lang="en-US" sz="2000" b="1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select  i.obj#,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i.ts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i.file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#,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i.block</a:t>
            </a:r>
            <a:endParaRPr lang="en-US" sz="15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ind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$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i</a:t>
            </a:r>
            <a:endParaRPr lang="en-US" sz="15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where   i.bo# = 20677 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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# for table TT</a:t>
            </a:r>
          </a:p>
          <a:p>
            <a:pPr>
              <a:buNone/>
            </a:pP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order by i.obj#;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OBJ#             TS#      FILE#     BLOCK#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457201" y="4876800"/>
            <a:ext cx="8239124" cy="12192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57201" y="1905000"/>
            <a:ext cx="8239125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Know At This Point?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5054322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Query is valid with SQLHASH &amp; SQL_ID in Library Cache</a:t>
            </a:r>
          </a:p>
          <a:p>
            <a:r>
              <a:rPr lang="en-US" sz="3500" dirty="0" smtClean="0"/>
              <a:t>Execution Plan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endParaRPr lang="en-US" dirty="0" smtClean="0"/>
          </a:p>
          <a:p>
            <a:r>
              <a:rPr lang="en-US" sz="3500" dirty="0" smtClean="0"/>
              <a:t>Data Dictionary information loaded in Dictionary Cache</a:t>
            </a:r>
          </a:p>
          <a:p>
            <a:pPr lvl="1"/>
            <a:r>
              <a:rPr lang="en-US" sz="3200" dirty="0" err="1" smtClean="0"/>
              <a:t>Tablespace</a:t>
            </a:r>
            <a:r>
              <a:rPr lang="en-US" sz="3200" dirty="0" smtClean="0"/>
              <a:t> #</a:t>
            </a:r>
          </a:p>
          <a:p>
            <a:pPr lvl="1"/>
            <a:r>
              <a:rPr lang="en-US" sz="3200" dirty="0" smtClean="0"/>
              <a:t>File #</a:t>
            </a:r>
          </a:p>
          <a:p>
            <a:pPr lvl="1"/>
            <a:r>
              <a:rPr lang="en-US" sz="3200" dirty="0" smtClean="0"/>
              <a:t>Starting block #</a:t>
            </a:r>
          </a:p>
          <a:p>
            <a:pPr lvl="1"/>
            <a:endParaRPr lang="en-US" sz="3200" dirty="0" smtClean="0"/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OBJ#             TS#      FILE#     BLOCK#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---------- ---------- ---------- ----------</a:t>
            </a: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20678          4          4       8482</a:t>
            </a:r>
          </a:p>
          <a:p>
            <a:pPr>
              <a:buNone/>
            </a:pP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    20679          4          4       8530  </a:t>
            </a:r>
            <a:r>
              <a:rPr lang="en-US" sz="24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  <a:sym typeface="Wingdings" pitchFamily="2" charset="2"/>
              </a:rPr>
              <a:t> TT_IE1 Index</a:t>
            </a:r>
            <a:endParaRPr lang="en-US" sz="24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2400" dirty="0" smtClean="0">
                <a:latin typeface="Courier New" pitchFamily="49" charset="0"/>
                <a:cs typeface="Courier New" pitchFamily="49" charset="0"/>
              </a:rPr>
              <a:t>     20681          4          4       1074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Parse is Complete – Now Execute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Finding the Blocks and Rows</a:t>
            </a:r>
            <a:br>
              <a:rPr lang="en-US" dirty="0" smtClean="0"/>
            </a:br>
            <a:r>
              <a:rPr lang="en-US" dirty="0" smtClean="0"/>
              <a:t>To Satisfy The Query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  <a:endParaRPr lang="en-US" dirty="0" smtClean="0"/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find the data block we either need to do a full table scan or use an index search that will take us to the exact place in the table where the row(s) with OBJECT_NAME = 'DBMS_TRACE_LIB' exists.</a:t>
            </a:r>
          </a:p>
          <a:p>
            <a:r>
              <a:rPr lang="en-US" dirty="0" smtClean="0"/>
              <a:t>Using index search will provide a ROWID for this purpose.</a:t>
            </a:r>
          </a:p>
          <a:p>
            <a:endParaRPr lang="en-US" dirty="0" smtClean="0"/>
          </a:p>
          <a:p>
            <a:r>
              <a:rPr lang="en-US" dirty="0" smtClean="0"/>
              <a:t>Index not large enough for root block</a:t>
            </a:r>
          </a:p>
          <a:p>
            <a:endParaRPr lang="en-US" dirty="0" smtClean="0"/>
          </a:p>
          <a:p>
            <a:r>
              <a:rPr lang="en-US" dirty="0" smtClean="0"/>
              <a:t>Next slide will have an org chart for the index tree</a:t>
            </a:r>
          </a:p>
          <a:p>
            <a:pPr>
              <a:buNone/>
            </a:pPr>
            <a:r>
              <a:rPr lang="en-US" dirty="0" smtClean="0"/>
              <a:t>Root block</a:t>
            </a:r>
          </a:p>
          <a:p>
            <a:pPr>
              <a:buNone/>
            </a:pPr>
            <a:r>
              <a:rPr lang="en-US" dirty="0" smtClean="0"/>
              <a:t>Branch block</a:t>
            </a:r>
          </a:p>
          <a:p>
            <a:pPr>
              <a:buNone/>
            </a:pPr>
            <a:r>
              <a:rPr lang="en-US" dirty="0" smtClean="0"/>
              <a:t>Leaf blocks</a:t>
            </a:r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Index Search Specifics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Search the Root Block</a:t>
            </a:r>
          </a:p>
          <a:p>
            <a:pPr lvl="1"/>
            <a:r>
              <a:rPr lang="en-US" dirty="0" smtClean="0"/>
              <a:t>Provides information about which Branch Block to read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Search the </a:t>
            </a:r>
            <a:r>
              <a:rPr lang="en-US" dirty="0" err="1" smtClean="0"/>
              <a:t>the</a:t>
            </a:r>
            <a:r>
              <a:rPr lang="en-US" dirty="0" smtClean="0"/>
              <a:t> Branch Block</a:t>
            </a:r>
          </a:p>
          <a:p>
            <a:pPr lvl="1"/>
            <a:r>
              <a:rPr lang="en-US" dirty="0" smtClean="0"/>
              <a:t>Provides information about which Leaf Block to read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Search the Leaf Block</a:t>
            </a:r>
          </a:p>
          <a:p>
            <a:pPr lvl="1"/>
            <a:r>
              <a:rPr lang="en-US" dirty="0" smtClean="0"/>
              <a:t>Provides information about which Data Block to read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3581400"/>
            <a:ext cx="8239125" cy="12954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Start With – What is Execution Plan?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175656"/>
            <a:ext cx="8087446" cy="5054322"/>
          </a:xfrm>
        </p:spPr>
        <p:txBody>
          <a:bodyPr>
            <a:normAutofit fontScale="62500" lnSpcReduction="20000"/>
          </a:bodyPr>
          <a:lstStyle/>
          <a:p>
            <a:r>
              <a:rPr lang="en-US" sz="3500" dirty="0" smtClean="0"/>
              <a:t>Plan comes from Library Cache (hard or soft parse)</a:t>
            </a:r>
          </a:p>
          <a:p>
            <a:r>
              <a:rPr lang="en-US" sz="3500" dirty="0" smtClean="0"/>
              <a:t>Looking for data row(s)</a:t>
            </a:r>
          </a:p>
          <a:p>
            <a:r>
              <a:rPr lang="en-US" sz="3500" dirty="0" smtClean="0"/>
              <a:t>Begin with finding which index blocks lead to the data block(s)</a:t>
            </a:r>
          </a:p>
          <a:p>
            <a:r>
              <a:rPr lang="en-US" sz="3500" dirty="0" smtClean="0"/>
              <a:t>OBJECT_NAME = 'DBMS_TRACE_LIB'</a:t>
            </a:r>
          </a:p>
          <a:p>
            <a:endParaRPr lang="en-US" sz="3500" dirty="0" smtClean="0"/>
          </a:p>
          <a:p>
            <a:endParaRPr lang="en-US" sz="3500" dirty="0" smtClean="0"/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Id  | Operation                            | Name    | Rows  | Bytes | Cost  | Time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0   | SELECT STATEMENT                     |         |       |       |     2 |          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1   |  TABLE ACCESS BY INDEX ROWID BATCHED | TT      |     1 |    37 |     2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| 2   |   INDEX RANGE SCAN                   | TT_IE1  |     1 |       |     1 |  00:00:01 |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-------------------------------------------------------+-----------------------------------+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2667000"/>
            <a:ext cx="8763000" cy="3657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To Start The TT_IE1 Index Read?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467060"/>
            <a:ext cx="8643257" cy="476291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Oracle has information in both the TREEDUMP and the PAGETABLE SEGMENT HEADER for the index</a:t>
            </a:r>
          </a:p>
          <a:p>
            <a:r>
              <a:rPr lang="en-US" dirty="0" smtClean="0"/>
              <a:t>TT_IE1 </a:t>
            </a:r>
            <a:r>
              <a:rPr lang="en-US" dirty="0" err="1" smtClean="0"/>
              <a:t>object_id</a:t>
            </a:r>
            <a:r>
              <a:rPr lang="en-US" dirty="0" smtClean="0"/>
              <a:t> = 20679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alter session set events 'immediate trace name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treedump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level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20679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';</a:t>
            </a:r>
          </a:p>
          <a:p>
            <a:endParaRPr lang="en-US" dirty="0" smtClean="0"/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 begin tree dump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branch: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16785747 (0: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83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, level: 1)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leaf: 0x1002154 16785748 (-1: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230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230)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leaf: 0x1002155 16785749 (0: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232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232)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leaf: 0x1002156 16785750 (1: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222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222)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leaf: 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2173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16785779 (28: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243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243)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...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leaf: 0x100042b 16778283 (81: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nrow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87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rrow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87)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 end tree dump</a:t>
            </a: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356617" y="3222171"/>
            <a:ext cx="2286000" cy="609600"/>
          </a:xfrm>
          <a:prstGeom prst="wedgeRectCallout">
            <a:avLst>
              <a:gd name="adj1" fmla="val -236547"/>
              <a:gd name="adj2" fmla="val 48214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0x100 = File #4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2153 = Block #8531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467060"/>
            <a:ext cx="8239125" cy="476291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PAGETABLE SEGMENT HEADER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8530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sz="1500" dirty="0" smtClean="0"/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Auxillary Map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---------------------------------------------------------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0     :  L1 dba:  0x01002150 Data dba:  0x</a:t>
            </a:r>
            <a:r>
              <a:rPr lang="pt-BR" sz="1500" b="1" dirty="0" smtClean="0">
                <a:latin typeface="Courier New" pitchFamily="49" charset="0"/>
                <a:cs typeface="Courier New" pitchFamily="49" charset="0"/>
              </a:rPr>
              <a:t>0100</a:t>
            </a:r>
            <a:r>
              <a:rPr lang="pt-BR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2153</a:t>
            </a: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 = block </a:t>
            </a:r>
            <a:r>
              <a:rPr lang="pt-BR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8531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     :  L1 dba:  0x01002150 Data dba:  0x01002158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2     :  L1 dba:  0x01002160 Data dba:  0x01002161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3     :  L1 dba:  0x01002160 Data dba:  0x01002168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4     :  L1 dba:  0x01002170 Data dba:  0x01002171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5     :  L1 dba:  0x01002170 Data dba:  0x01002178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6     :  L1 dba:  0x01000400 Data dba:  0x01000401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7     :  L1 dba:  0x01000400 Data dba:  0x01000408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8     :  L1 dba:  0x01000410 Data dba:  0x01000411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9     :  L1 dba:  0x01000410 Data dba:  0x01000418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10    :  L1 dba:  0x01000420 Data dba:  0x01000421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Extent 11    :  L1 dba:  0x01000420 Data dba:  0x01000428</a:t>
            </a:r>
          </a:p>
          <a:p>
            <a:pPr>
              <a:buNone/>
            </a:pPr>
            <a:r>
              <a:rPr lang="pt-BR" sz="1500" dirty="0" smtClean="0">
                <a:latin typeface="Courier New" pitchFamily="49" charset="0"/>
                <a:cs typeface="Courier New" pitchFamily="49" charset="0"/>
              </a:rPr>
              <a:t>---------------------------------------------------------</a:t>
            </a:r>
            <a:endParaRPr lang="en-US" sz="15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960915"/>
            <a:ext cx="8239125" cy="3048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Does Oracle Use TREEDUMP?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>
            <a:normAutofit/>
          </a:bodyPr>
          <a:lstStyle/>
          <a:p>
            <a:r>
              <a:rPr lang="en-US" dirty="0" smtClean="0"/>
              <a:t>10046 show </a:t>
            </a:r>
            <a:r>
              <a:rPr lang="en-US" b="1" dirty="0" smtClean="0"/>
              <a:t>Disk file operations I/O</a:t>
            </a:r>
          </a:p>
          <a:p>
            <a:r>
              <a:rPr lang="en-US" dirty="0" smtClean="0"/>
              <a:t>Disk file operations I/O can be used for dumps</a:t>
            </a:r>
          </a:p>
          <a:p>
            <a:r>
              <a:rPr lang="en-US" dirty="0" smtClean="0"/>
              <a:t>Could indicate Oracle performs a dump to find root block</a:t>
            </a:r>
          </a:p>
          <a:p>
            <a:endParaRPr lang="en-US" dirty="0" smtClean="0"/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='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Disk file operations I/O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'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 6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FileOperation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fileno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=4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filetype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=2 </a:t>
            </a:r>
            <a:r>
              <a:rPr lang="en-US" sz="1500" b="1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=34579524318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 15635 file#=4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block#=8531 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=34579541744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 20836 file#=4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block#=8563 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#=20679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=34579562801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WAIT #139849212449440: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nam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='db file sequential read'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ela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 59507 file#=4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block#=754 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blocks=1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#=20677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tim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=34579623026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Block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the same if a Root Block exists</a:t>
            </a:r>
          </a:p>
          <a:p>
            <a:r>
              <a:rPr lang="en-US" dirty="0" smtClean="0"/>
              <a:t>Branch Block provides the information needed to know which Leaf Block to begin searching in</a:t>
            </a:r>
          </a:p>
          <a:p>
            <a:endParaRPr lang="en-US" dirty="0" smtClean="0"/>
          </a:p>
          <a:p>
            <a:r>
              <a:rPr lang="en-US" dirty="0" smtClean="0"/>
              <a:t>Dump of file# = 4 / block# = 8531 from </a:t>
            </a:r>
            <a:r>
              <a:rPr lang="en-US" dirty="0" err="1" smtClean="0"/>
              <a:t>ind</a:t>
            </a:r>
            <a:r>
              <a:rPr lang="en-US" dirty="0" smtClean="0"/>
              <a:t>$</a:t>
            </a:r>
          </a:p>
          <a:p>
            <a:pPr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 4 block 8531;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2286000"/>
            <a:ext cx="8239125" cy="3943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Block 8531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600" dirty="0" smtClean="0"/>
              <a:t>Branch Block provides the information needed to know which Leaf Block to begin searching in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Branch block dump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=================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header address 140465054797900=0x7fc091b1d04c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kdxcolev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1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KDXCOLEV Flags = - - -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kdxcolok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kdxcoopc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0x80: 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opcode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=0: </a:t>
            </a: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iot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flags=--- is converted=Y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kdxconco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kdxcosdc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kdxconro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82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kdxcofbo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192=0xc0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kdxcofeo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6266=0x187a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kdxcoavs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6074</a:t>
            </a:r>
          </a:p>
          <a:p>
            <a:pPr>
              <a:buNone/>
            </a:pPr>
            <a:r>
              <a:rPr lang="en-US" sz="18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kdxbrlmc</a:t>
            </a:r>
            <a:r>
              <a:rPr lang="en-US" sz="18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16785748=0x1002154 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-- 0x1002154 = block# 8532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kdxbrsno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0</a:t>
            </a:r>
          </a:p>
          <a:p>
            <a:pPr>
              <a:buNone/>
            </a:pPr>
            <a:r>
              <a:rPr lang="en-US" sz="1800" dirty="0" err="1" smtClean="0">
                <a:latin typeface="Courier New" pitchFamily="49" charset="0"/>
                <a:cs typeface="Courier New" pitchFamily="49" charset="0"/>
              </a:rPr>
              <a:t>kdxbrbksz</a:t>
            </a: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 8056 </a:t>
            </a:r>
          </a:p>
          <a:p>
            <a:pPr>
              <a:buNone/>
            </a:pPr>
            <a:r>
              <a:rPr lang="en-US" sz="1800" dirty="0" smtClean="0">
                <a:latin typeface="Courier New" pitchFamily="49" charset="0"/>
                <a:cs typeface="Courier New" pitchFamily="49" charset="0"/>
              </a:rPr>
              <a:t>kdxbr2urrc 0</a:t>
            </a:r>
            <a:endParaRPr lang="en-US" sz="18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199" y="3200400"/>
            <a:ext cx="8239125" cy="30295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156857" y="5388429"/>
            <a:ext cx="4082143" cy="674914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3200400" y="3962400"/>
            <a:ext cx="4757057" cy="674914"/>
          </a:xfrm>
          <a:prstGeom prst="rect">
            <a:avLst/>
          </a:prstGeom>
          <a:solidFill>
            <a:srgbClr val="FFFF99"/>
          </a:solidFill>
          <a:ln w="12700">
            <a:prstDash val="sysDot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Branch Block 8531 – Row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are looking for the Leaf Node that will contain DBMS_TRACE_LIB</a:t>
            </a:r>
          </a:p>
          <a:p>
            <a:r>
              <a:rPr lang="en-US" dirty="0" smtClean="0"/>
              <a:t>Data "</a:t>
            </a:r>
            <a:r>
              <a:rPr lang="en-US" dirty="0" err="1" smtClean="0"/>
              <a:t>col</a:t>
            </a:r>
            <a:r>
              <a:rPr lang="en-US" dirty="0" smtClean="0"/>
              <a:t>" shows first entry in lower level block (leaf block)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pPr>
              <a:buNone/>
            </a:pP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row#28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[7326]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16785779=0x100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2173</a:t>
            </a:r>
          </a:p>
          <a:p>
            <a:pPr>
              <a:buNone/>
            </a:pP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13; (13):  44 42 4d 53 5f 53 45 53 53 49 4f 4e 5f</a:t>
            </a:r>
            <a:endParaRPr lang="en-US" sz="16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1; TERM            ↓  ↓  ↓  ↓  ↓  ↓  ↓  ↓  ↓  ↓  ↓  ↓  ↓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D  B  M  S  _  S  E  S  </a:t>
            </a:r>
            <a:r>
              <a:rPr lang="en-US" sz="1600" b="1" dirty="0" err="1" smtClean="0">
                <a:latin typeface="Courier New" pitchFamily="49" charset="0"/>
                <a:cs typeface="Courier New" pitchFamily="49" charset="0"/>
              </a:rPr>
              <a:t>S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  I  O  N  _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row#29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[7309]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dba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16785780=0x100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2174</a:t>
            </a:r>
          </a:p>
          <a:p>
            <a:pPr>
              <a:buNone/>
            </a:pP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11; (11):  44 42 4d 53 5f 54 53 44 50 5f 50</a:t>
            </a:r>
            <a:endParaRPr lang="en-US" sz="1600" b="1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1; TERM            ↓  ↓  ↓  ↓  ↓  ↓  ↓  ↓  ↓  ↓  ↓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                  </a:t>
            </a: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D  B  M  S  _  T  S  D  P  _  P</a:t>
            </a: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6096000" y="2667000"/>
            <a:ext cx="2600324" cy="533400"/>
          </a:xfrm>
          <a:prstGeom prst="wedgeRectCallout">
            <a:avLst>
              <a:gd name="adj1" fmla="val -108372"/>
              <a:gd name="adj2" fmla="val 82908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Hex 2173 = 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Where Are 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Branch block brought us to the leaf block# 8563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95700" y="2286397"/>
            <a:ext cx="2209800" cy="1905000"/>
          </a:xfrm>
          <a:prstGeom prst="rect">
            <a:avLst/>
          </a:prstGeom>
          <a:solidFill>
            <a:schemeClr val="bg1"/>
          </a:solidFill>
          <a:ln>
            <a:prstDash val="lg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14900" y="24387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ROOT</a:t>
            </a:r>
            <a:endParaRPr lang="en-US" sz="1500" dirty="0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481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cxnSp>
        <p:nvCxnSpPr>
          <p:cNvPr id="9" name="Straight Arrow Connector 8"/>
          <p:cNvCxnSpPr>
            <a:stCxn id="6" idx="2"/>
            <a:endCxn id="7" idx="0"/>
          </p:cNvCxnSpPr>
          <p:nvPr/>
        </p:nvCxnSpPr>
        <p:spPr>
          <a:xfrm rot="5400000">
            <a:off x="4648200" y="2667397"/>
            <a:ext cx="304800" cy="1066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9149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057900" y="3353197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BRANCH</a:t>
            </a:r>
          </a:p>
          <a:p>
            <a:pPr algn="ctr"/>
            <a:r>
              <a:rPr lang="en-US" sz="1500" dirty="0" err="1" smtClean="0">
                <a:solidFill>
                  <a:schemeClr val="tx1"/>
                </a:solidFill>
              </a:rPr>
              <a:t>blk</a:t>
            </a:r>
            <a:r>
              <a:rPr lang="en-US" sz="1500" dirty="0" smtClean="0">
                <a:solidFill>
                  <a:schemeClr val="tx1"/>
                </a:solidFill>
              </a:rPr>
              <a:t># 8531</a:t>
            </a:r>
          </a:p>
        </p:txBody>
      </p:sp>
      <p:cxnSp>
        <p:nvCxnSpPr>
          <p:cNvPr id="14" name="Straight Arrow Connector 13"/>
          <p:cNvCxnSpPr>
            <a:stCxn id="6" idx="2"/>
            <a:endCxn id="10" idx="0"/>
          </p:cNvCxnSpPr>
          <p:nvPr/>
        </p:nvCxnSpPr>
        <p:spPr>
          <a:xfrm rot="5400000">
            <a:off x="5181600" y="3200797"/>
            <a:ext cx="304800" cy="158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" idx="2"/>
            <a:endCxn id="12" idx="0"/>
          </p:cNvCxnSpPr>
          <p:nvPr/>
        </p:nvCxnSpPr>
        <p:spPr>
          <a:xfrm rot="16200000" flipH="1">
            <a:off x="5753100" y="2629297"/>
            <a:ext cx="304800" cy="1143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067300" y="4571603"/>
            <a:ext cx="838200" cy="609600"/>
          </a:xfrm>
          <a:prstGeom prst="rect">
            <a:avLst/>
          </a:prstGeom>
          <a:solidFill>
            <a:srgbClr val="00206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b="1" dirty="0" smtClean="0">
                <a:solidFill>
                  <a:schemeClr val="bg1"/>
                </a:solidFill>
              </a:rPr>
              <a:t>LEAF</a:t>
            </a:r>
          </a:p>
          <a:p>
            <a:pPr algn="ctr"/>
            <a:r>
              <a:rPr lang="en-US" sz="1500" b="1" dirty="0" err="1" smtClean="0">
                <a:solidFill>
                  <a:schemeClr val="bg1"/>
                </a:solidFill>
              </a:rPr>
              <a:t>blk</a:t>
            </a:r>
            <a:r>
              <a:rPr lang="en-US" sz="1500" b="1" dirty="0" smtClean="0">
                <a:solidFill>
                  <a:schemeClr val="bg1"/>
                </a:solidFill>
              </a:rPr>
              <a:t># 8563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048500" y="4571603"/>
            <a:ext cx="838200" cy="60960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</a:rPr>
              <a:t>LEAF</a:t>
            </a:r>
          </a:p>
          <a:p>
            <a:pPr algn="ctr"/>
            <a:r>
              <a:rPr lang="en-US" sz="1500" dirty="0" err="1" smtClean="0">
                <a:solidFill>
                  <a:schemeClr val="tx1"/>
                </a:solidFill>
              </a:rPr>
              <a:t>blk</a:t>
            </a:r>
            <a:r>
              <a:rPr lang="en-US" sz="1500" dirty="0" smtClean="0">
                <a:solidFill>
                  <a:schemeClr val="tx1"/>
                </a:solidFill>
              </a:rPr>
              <a:t># 8564</a:t>
            </a:r>
          </a:p>
        </p:txBody>
      </p:sp>
      <p:cxnSp>
        <p:nvCxnSpPr>
          <p:cNvPr id="23" name="Straight Arrow Connector 22"/>
          <p:cNvCxnSpPr>
            <a:stCxn id="12" idx="2"/>
            <a:endCxn id="20" idx="0"/>
          </p:cNvCxnSpPr>
          <p:nvPr/>
        </p:nvCxnSpPr>
        <p:spPr>
          <a:xfrm rot="5400000">
            <a:off x="5677297" y="3771900"/>
            <a:ext cx="608806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2" idx="2"/>
            <a:endCxn id="21" idx="0"/>
          </p:cNvCxnSpPr>
          <p:nvPr/>
        </p:nvCxnSpPr>
        <p:spPr>
          <a:xfrm rot="16200000" flipH="1">
            <a:off x="6667897" y="3771900"/>
            <a:ext cx="608806" cy="9906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Rectangular Callout 26"/>
          <p:cNvSpPr/>
          <p:nvPr/>
        </p:nvSpPr>
        <p:spPr>
          <a:xfrm>
            <a:off x="457200" y="4267597"/>
            <a:ext cx="3057525" cy="913606"/>
          </a:xfrm>
          <a:prstGeom prst="wedgeRectCallout">
            <a:avLst>
              <a:gd name="adj1" fmla="val 99513"/>
              <a:gd name="adj2" fmla="val 13357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r>
              <a:rPr lang="en-US" dirty="0" smtClean="0">
                <a:solidFill>
                  <a:schemeClr val="tx1"/>
                </a:solidFill>
              </a:rPr>
              <a:t>First entry: DBMS_SESSION_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File# 4</a:t>
            </a:r>
          </a:p>
          <a:p>
            <a:r>
              <a:rPr lang="en-US" dirty="0" smtClean="0">
                <a:solidFill>
                  <a:schemeClr val="tx1"/>
                </a:solidFill>
              </a:rPr>
              <a:t>Block# 8563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Database Environment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VirtualBox</a:t>
            </a:r>
            <a:r>
              <a:rPr lang="en-US" dirty="0" smtClean="0"/>
              <a:t> 4.3.20 r96997</a:t>
            </a:r>
          </a:p>
          <a:p>
            <a:pPr lvl="1"/>
            <a:r>
              <a:rPr lang="en-US" dirty="0" smtClean="0"/>
              <a:t>Older version, but been bit by upgrades</a:t>
            </a:r>
          </a:p>
          <a:p>
            <a:endParaRPr lang="en-US" dirty="0" smtClean="0"/>
          </a:p>
          <a:p>
            <a:r>
              <a:rPr lang="en-US" dirty="0" smtClean="0"/>
              <a:t>Oracle Linux Server release 6.5</a:t>
            </a:r>
          </a:p>
          <a:p>
            <a:endParaRPr lang="en-US" dirty="0" smtClean="0"/>
          </a:p>
          <a:p>
            <a:r>
              <a:rPr lang="en-US" dirty="0" smtClean="0"/>
              <a:t>Oracle Enterprise Edition 12.1.0.1 – 64bit</a:t>
            </a:r>
          </a:p>
          <a:p>
            <a:endParaRPr lang="en-US" dirty="0" smtClean="0"/>
          </a:p>
          <a:p>
            <a:r>
              <a:rPr lang="en-US" dirty="0" smtClean="0"/>
              <a:t>User "</a:t>
            </a:r>
            <a:r>
              <a:rPr lang="en-US" dirty="0" err="1" smtClean="0"/>
              <a:t>michael</a:t>
            </a:r>
            <a:r>
              <a:rPr lang="en-US" dirty="0" smtClean="0"/>
              <a:t>" created with DBA privileges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306286"/>
            <a:ext cx="8239125" cy="4923692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 Node – Block 8563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8239125" cy="50358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alter system dump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datafile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block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8563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endParaRPr lang="en-US" sz="1500" dirty="0" smtClean="0"/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row#219[2026] flag: -------, lock: 0,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=24</a:t>
            </a:r>
          </a:p>
          <a:p>
            <a:pPr>
              <a:buNone/>
            </a:pP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0;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14; (14):  44 42 4d 53 5f 54 52 41 43 45 5f 4c 49 42</a:t>
            </a:r>
          </a:p>
          <a:p>
            <a:pPr>
              <a:buNone/>
            </a:pP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col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1; </a:t>
            </a:r>
            <a:r>
              <a:rPr lang="en-US" sz="1500" dirty="0" err="1" smtClean="0">
                <a:latin typeface="Courier New" pitchFamily="49" charset="0"/>
                <a:cs typeface="Courier New" pitchFamily="49" charset="0"/>
              </a:rPr>
              <a:t>len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 6; (6):  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01 00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02 f2</a:t>
            </a:r>
            <a:r>
              <a:rPr lang="en-US" sz="1500" b="1" dirty="0" smtClean="0">
                <a:latin typeface="Courier New" pitchFamily="49" charset="0"/>
                <a:cs typeface="Courier New" pitchFamily="49" charset="0"/>
              </a:rPr>
              <a:t> 00 1e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44 42 4d 53 5f 54 52 41 43 45 5f 4c 49 42</a:t>
            </a:r>
          </a:p>
          <a:p>
            <a:pPr>
              <a:buNone/>
            </a:pP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 D  B  M  S  _  T  R  A  C  E  _  L  I  B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"00 1e" = 30 (row number in block)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"02 f2" = 754 (block# in the file)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"01 00" = 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0000 0001 00</a:t>
            </a: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00 0000 is binary. first 10 bits if file#</a:t>
            </a: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0000000100 - or decimal 4 (relative file#)</a:t>
            </a: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latin typeface="Courier New" pitchFamily="49" charset="0"/>
                <a:cs typeface="Courier New" pitchFamily="49" charset="0"/>
              </a:rPr>
              <a:t>File/Block/Row = 4/754/30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315" y="4495800"/>
            <a:ext cx="6183085" cy="14478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46315" y="1823357"/>
            <a:ext cx="8239125" cy="1774371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 Block – Block 8563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7"/>
            <a:ext cx="8239125" cy="5148943"/>
          </a:xfrm>
        </p:spPr>
        <p:txBody>
          <a:bodyPr/>
          <a:lstStyle/>
          <a:p>
            <a:r>
              <a:rPr lang="en-US" dirty="0" smtClean="0"/>
              <a:t>Block Header dump section of Leaf Block dump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Block header dump:  0x01002173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Object id on Block? Y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seg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/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</a:t>
            </a:r>
            <a:r>
              <a:rPr lang="en-US" sz="16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0x50c7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csc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0x00.23d030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itc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flg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E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typ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2 - INDEX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brn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bdba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0x1002170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ver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0x01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opc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inc: 0 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exflg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: 0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Find table owning index for the </a:t>
            </a:r>
            <a:r>
              <a:rPr lang="en-US" dirty="0" err="1" smtClean="0">
                <a:latin typeface="Arial" pitchFamily="34" charset="0"/>
                <a:cs typeface="Arial" pitchFamily="34" charset="0"/>
              </a:rPr>
              <a:t>object_id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 = 20679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SQL&gt; select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bo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# from sys.ind$ where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# = 20679;</a:t>
            </a:r>
          </a:p>
          <a:p>
            <a:pPr>
              <a:buNone/>
            </a:pPr>
            <a:endParaRPr lang="en-US" sz="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  BO#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--------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  20677</a:t>
            </a:r>
            <a:endParaRPr lang="en-US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6" name="Rectangular Callout 5"/>
          <p:cNvSpPr/>
          <p:nvPr/>
        </p:nvSpPr>
        <p:spPr>
          <a:xfrm>
            <a:off x="4811486" y="1953987"/>
            <a:ext cx="3200400" cy="381000"/>
          </a:xfrm>
          <a:prstGeom prst="wedgeRectCallout">
            <a:avLst>
              <a:gd name="adj1" fmla="val -124688"/>
              <a:gd name="adj2" fmla="val 86785"/>
            </a:avLst>
          </a:prstGeom>
          <a:solidFill>
            <a:schemeClr val="bg1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smtClean="0">
                <a:solidFill>
                  <a:schemeClr val="tx1"/>
                </a:solidFill>
              </a:rPr>
              <a:t>0x50c7 = </a:t>
            </a:r>
            <a:r>
              <a:rPr lang="en-US" dirty="0" err="1" smtClean="0">
                <a:solidFill>
                  <a:schemeClr val="tx1"/>
                </a:solidFill>
              </a:rPr>
              <a:t>object_number</a:t>
            </a:r>
            <a:r>
              <a:rPr lang="en-US" dirty="0" smtClean="0">
                <a:solidFill>
                  <a:schemeClr val="tx1"/>
                </a:solidFill>
              </a:rPr>
              <a:t> 20679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ROWID Creation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Oracle may not need the </a:t>
            </a:r>
            <a:r>
              <a:rPr lang="en-US" dirty="0" err="1" smtClean="0"/>
              <a:t>object_number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Constructing the data ROWID from the information obtained in the Leaf Node</a:t>
            </a:r>
          </a:p>
          <a:p>
            <a:endParaRPr lang="en-US" dirty="0" smtClean="0"/>
          </a:p>
          <a:p>
            <a:pPr lvl="1">
              <a:buNone/>
            </a:pPr>
            <a:r>
              <a:rPr lang="en-US" dirty="0" err="1" smtClean="0"/>
              <a:t>object_number</a:t>
            </a:r>
            <a:r>
              <a:rPr lang="en-US" dirty="0" smtClean="0"/>
              <a:t> = 20677</a:t>
            </a:r>
          </a:p>
          <a:p>
            <a:pPr lvl="1">
              <a:buNone/>
            </a:pPr>
            <a:r>
              <a:rPr lang="en-US" dirty="0" err="1" smtClean="0"/>
              <a:t>relative_fno</a:t>
            </a:r>
            <a:r>
              <a:rPr lang="en-US" dirty="0" smtClean="0"/>
              <a:t> = 4</a:t>
            </a:r>
          </a:p>
          <a:p>
            <a:pPr lvl="1">
              <a:buNone/>
            </a:pPr>
            <a:r>
              <a:rPr lang="en-US" dirty="0" err="1" smtClean="0"/>
              <a:t>block_number</a:t>
            </a:r>
            <a:r>
              <a:rPr lang="en-US" dirty="0" smtClean="0"/>
              <a:t>= 754</a:t>
            </a:r>
          </a:p>
          <a:p>
            <a:pPr lvl="1">
              <a:buNone/>
            </a:pPr>
            <a:r>
              <a:rPr lang="en-US" dirty="0" err="1" smtClean="0"/>
              <a:t>row_number</a:t>
            </a:r>
            <a:r>
              <a:rPr lang="en-US" dirty="0" smtClean="0"/>
              <a:t> = 30</a:t>
            </a:r>
          </a:p>
          <a:p>
            <a:pPr>
              <a:buNone/>
            </a:pPr>
            <a:endParaRPr lang="en-US" sz="18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66725" y="4495800"/>
            <a:ext cx="8229600" cy="1371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SQL&gt; select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dbms_rowid.rowid_create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( 1, 20677, 4, 754, 30 ) from dual;</a:t>
            </a:r>
          </a:p>
          <a:p>
            <a:pPr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ROW_ID</a:t>
            </a:r>
          </a:p>
          <a:p>
            <a:pPr>
              <a:buNone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</a:t>
            </a:r>
          </a:p>
          <a:p>
            <a:pPr>
              <a:buNone/>
            </a:pP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AAAFDFAAEAAAALyAAe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Are We?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Arial" pitchFamily="34" charset="0"/>
                <a:cs typeface="Arial" pitchFamily="34" charset="0"/>
              </a:rPr>
              <a:t>Parsed and optimized the query and inserted it into the Library Cache</a:t>
            </a:r>
          </a:p>
          <a:p>
            <a:r>
              <a:rPr lang="en-US" dirty="0" smtClean="0">
                <a:latin typeface="Arial" pitchFamily="34" charset="0"/>
                <a:cs typeface="Arial" pitchFamily="34" charset="0"/>
              </a:rPr>
              <a:t>Traversed the index tree to find the location of the data block</a:t>
            </a:r>
          </a:p>
          <a:p>
            <a:pPr lvl="1"/>
            <a:r>
              <a:rPr lang="en-US" dirty="0" smtClean="0">
                <a:latin typeface="Arial" pitchFamily="34" charset="0"/>
                <a:cs typeface="Arial" pitchFamily="34" charset="0"/>
              </a:rPr>
              <a:t>Saw how to read the internals of index blocks</a:t>
            </a: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  <a:p>
            <a:endParaRPr lang="en-US" dirty="0" smtClean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Working With The Buffer Cache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b="1" dirty="0" smtClean="0"/>
              <a:t>First time Oracle reads this particular data</a:t>
            </a:r>
          </a:p>
          <a:p>
            <a:endParaRPr lang="en-US" dirty="0" smtClean="0"/>
          </a:p>
          <a:p>
            <a:r>
              <a:rPr lang="en-US" dirty="0" smtClean="0"/>
              <a:t>No data in cache - all </a:t>
            </a:r>
            <a:r>
              <a:rPr lang="en-US" dirty="0" smtClean="0"/>
              <a:t>data has to be retrieved from disk</a:t>
            </a:r>
          </a:p>
          <a:p>
            <a:r>
              <a:rPr lang="en-US" dirty="0" smtClean="0"/>
              <a:t>Data has to be place in the Database Buffer Cache area of the SGA (System Global Area)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Second time Oracle reads the same data</a:t>
            </a:r>
          </a:p>
          <a:p>
            <a:endParaRPr lang="en-US" dirty="0" smtClean="0"/>
          </a:p>
          <a:p>
            <a:r>
              <a:rPr lang="en-US" dirty="0" smtClean="0"/>
              <a:t>How does Oracle find the location of the data in the SGA</a:t>
            </a:r>
          </a:p>
          <a:p>
            <a:r>
              <a:rPr lang="en-US" dirty="0" smtClean="0"/>
              <a:t>What happens if the block we are reading is in the middle of an UPDATE?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</a:t>
            </a:r>
            <a:r>
              <a:rPr lang="en-US" dirty="0" smtClean="0"/>
              <a:t>Cache 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r>
              <a:rPr lang="en-US" dirty="0" smtClean="0"/>
              <a:t>Buffer headers point to block address in buffer cache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56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grpSp>
        <p:nvGrpSpPr>
          <p:cNvPr id="143" name="Group 142"/>
          <p:cNvGrpSpPr/>
          <p:nvPr/>
        </p:nvGrpSpPr>
        <p:grpSpPr>
          <a:xfrm>
            <a:off x="5562600" y="2476500"/>
            <a:ext cx="2336800" cy="2540000"/>
            <a:chOff x="5562600" y="2476500"/>
            <a:chExt cx="2336800" cy="2540000"/>
          </a:xfrm>
        </p:grpSpPr>
        <p:grpSp>
          <p:nvGrpSpPr>
            <p:cNvPr id="155" name="Group 154"/>
            <p:cNvGrpSpPr/>
            <p:nvPr/>
          </p:nvGrpSpPr>
          <p:grpSpPr>
            <a:xfrm>
              <a:off x="5562600" y="2476500"/>
              <a:ext cx="2336800" cy="2540000"/>
              <a:chOff x="5562600" y="2743200"/>
              <a:chExt cx="2336800" cy="2540000"/>
            </a:xfrm>
          </p:grpSpPr>
          <p:sp>
            <p:nvSpPr>
              <p:cNvPr id="120" name="Rectangle 119"/>
              <p:cNvSpPr/>
              <p:nvPr/>
            </p:nvSpPr>
            <p:spPr>
              <a:xfrm>
                <a:off x="7023100" y="4330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154" name="Group 153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00" name="Rectangle 99"/>
                <p:cNvSpPr/>
                <p:nvPr/>
              </p:nvSpPr>
              <p:spPr>
                <a:xfrm>
                  <a:off x="58547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2" name="Rectangle 101"/>
                <p:cNvSpPr/>
                <p:nvPr/>
              </p:nvSpPr>
              <p:spPr>
                <a:xfrm>
                  <a:off x="6438900" y="3695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6146800" y="4013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153" name="Group 152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18" name="Rectangle 117"/>
                  <p:cNvSpPr/>
                  <p:nvPr/>
                </p:nvSpPr>
                <p:spPr>
                  <a:xfrm>
                    <a:off x="6438900" y="4330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4" name="Rectangle 123"/>
                  <p:cNvSpPr/>
                  <p:nvPr/>
                </p:nvSpPr>
                <p:spPr>
                  <a:xfrm>
                    <a:off x="58547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5" name="Rectangle 124"/>
                  <p:cNvSpPr/>
                  <p:nvPr/>
                </p:nvSpPr>
                <p:spPr>
                  <a:xfrm>
                    <a:off x="61468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27" name="Rectangle 126"/>
                  <p:cNvSpPr/>
                  <p:nvPr/>
                </p:nvSpPr>
                <p:spPr>
                  <a:xfrm>
                    <a:off x="6731000" y="4648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152" name="Group 151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104" name="Rectangle 103"/>
                    <p:cNvSpPr/>
                    <p:nvPr/>
                  </p:nvSpPr>
                  <p:spPr>
                    <a:xfrm>
                      <a:off x="7023100" y="3695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1" name="Rectangle 110"/>
                    <p:cNvSpPr/>
                    <p:nvPr/>
                  </p:nvSpPr>
                  <p:spPr>
                    <a:xfrm>
                      <a:off x="6731000" y="4013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113" name="Rectangle 112"/>
                    <p:cNvSpPr/>
                    <p:nvPr/>
                  </p:nvSpPr>
                  <p:spPr>
                    <a:xfrm>
                      <a:off x="7315200" y="4013200"/>
                      <a:ext cx="292100" cy="317500"/>
                    </a:xfrm>
                    <a:prstGeom prst="rect">
                      <a:avLst/>
                    </a:prstGeom>
                    <a:solidFill>
                      <a:schemeClr val="tx2">
                        <a:lumMod val="40000"/>
                        <a:lumOff val="60000"/>
                      </a:schemeClr>
                    </a:solidFill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151" name="Group 150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sp>
                    <p:nvSpPr>
                      <p:cNvPr id="86" name="Rectangle 85"/>
                      <p:cNvSpPr/>
                      <p:nvPr/>
                    </p:nvSpPr>
                    <p:spPr>
                      <a:xfrm>
                        <a:off x="6438900" y="30607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sp>
                    <p:nvSpPr>
                      <p:cNvPr id="93" name="Rectangle 92"/>
                      <p:cNvSpPr/>
                      <p:nvPr/>
                    </p:nvSpPr>
                    <p:spPr>
                      <a:xfrm>
                        <a:off x="6146800" y="3378200"/>
                        <a:ext cx="292100" cy="317500"/>
                      </a:xfrm>
                      <a:prstGeom prst="rect">
                        <a:avLst/>
                      </a:prstGeom>
                      <a:noFill/>
                      <a:effectLst/>
                    </p:spPr>
                    <p:style>
                      <a:lnRef idx="1">
                        <a:schemeClr val="accent1"/>
                      </a:lnRef>
                      <a:fillRef idx="3">
                        <a:schemeClr val="accent1"/>
                      </a:fillRef>
                      <a:effectRef idx="2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lIns="91440" tIns="91440" rIns="91440" bIns="91440" rtlCol="0" anchor="t" anchorCtr="0"/>
                      <a:lstStyle/>
                      <a:p>
                        <a:pPr algn="ctr">
                          <a:buNone/>
                        </a:pPr>
                        <a:endParaRPr lang="en-US" sz="1500" dirty="0" smtClean="0">
                          <a:solidFill>
                            <a:schemeClr val="tx1"/>
                          </a:solidFill>
                          <a:latin typeface="Courier New" pitchFamily="49" charset="0"/>
                          <a:cs typeface="Courier New" pitchFamily="49" charset="0"/>
                        </a:endParaRPr>
                      </a:p>
                    </p:txBody>
                  </p:sp>
                  <p:grpSp>
                    <p:nvGrpSpPr>
                      <p:cNvPr id="150" name="Group 149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grpSp>
                      <p:nvGrpSpPr>
                        <p:cNvPr id="149" name="Group 148"/>
                        <p:cNvGrpSpPr/>
                        <p:nvPr/>
                      </p:nvGrpSpPr>
                      <p:grpSpPr>
                        <a:xfrm>
                          <a:off x="6731000" y="3378200"/>
                          <a:ext cx="1168400" cy="1270000"/>
                          <a:chOff x="6731000" y="3378200"/>
                          <a:chExt cx="1168400" cy="1270000"/>
                        </a:xfrm>
                      </p:grpSpPr>
                      <p:sp>
                        <p:nvSpPr>
                          <p:cNvPr id="95" name="Rectangle 94"/>
                          <p:cNvSpPr/>
                          <p:nvPr/>
                        </p:nvSpPr>
                        <p:spPr>
                          <a:xfrm>
                            <a:off x="67310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1" name="Rectangle 120"/>
                          <p:cNvSpPr/>
                          <p:nvPr/>
                        </p:nvSpPr>
                        <p:spPr>
                          <a:xfrm>
                            <a:off x="73152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2" name="Rectangle 121"/>
                          <p:cNvSpPr/>
                          <p:nvPr/>
                        </p:nvSpPr>
                        <p:spPr>
                          <a:xfrm>
                            <a:off x="76073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  <p:grpSp>
                      <p:nvGrpSpPr>
                        <p:cNvPr id="147" name="Group 146"/>
                        <p:cNvGrpSpPr/>
                        <p:nvPr/>
                      </p:nvGrpSpPr>
                      <p:grpSpPr>
                        <a:xfrm>
                          <a:off x="5562600" y="2743200"/>
                          <a:ext cx="2336800" cy="2540000"/>
                          <a:chOff x="5562600" y="2743200"/>
                          <a:chExt cx="2336800" cy="2540000"/>
                        </a:xfrm>
                      </p:grpSpPr>
                      <p:sp>
                        <p:nvSpPr>
                          <p:cNvPr id="75" name="Rectangle 74"/>
                          <p:cNvSpPr/>
                          <p:nvPr/>
                        </p:nvSpPr>
                        <p:spPr>
                          <a:xfrm>
                            <a:off x="55626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6" name="Rectangle 75"/>
                          <p:cNvSpPr/>
                          <p:nvPr/>
                        </p:nvSpPr>
                        <p:spPr>
                          <a:xfrm>
                            <a:off x="5854700" y="27432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7" name="Rectangle 76"/>
                          <p:cNvSpPr/>
                          <p:nvPr/>
                        </p:nvSpPr>
                        <p:spPr>
                          <a:xfrm>
                            <a:off x="61468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8" name="Rectangle 77"/>
                          <p:cNvSpPr/>
                          <p:nvPr/>
                        </p:nvSpPr>
                        <p:spPr>
                          <a:xfrm>
                            <a:off x="64389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79" name="Rectangle 78"/>
                          <p:cNvSpPr/>
                          <p:nvPr/>
                        </p:nvSpPr>
                        <p:spPr>
                          <a:xfrm>
                            <a:off x="67310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0" name="Rectangle 79"/>
                          <p:cNvSpPr/>
                          <p:nvPr/>
                        </p:nvSpPr>
                        <p:spPr>
                          <a:xfrm>
                            <a:off x="70231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1" name="Rectangle 80"/>
                          <p:cNvSpPr/>
                          <p:nvPr/>
                        </p:nvSpPr>
                        <p:spPr>
                          <a:xfrm>
                            <a:off x="73152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2" name="Rectangle 81"/>
                          <p:cNvSpPr/>
                          <p:nvPr/>
                        </p:nvSpPr>
                        <p:spPr>
                          <a:xfrm>
                            <a:off x="7607300" y="274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3" name="Rectangle 82"/>
                          <p:cNvSpPr/>
                          <p:nvPr/>
                        </p:nvSpPr>
                        <p:spPr>
                          <a:xfrm>
                            <a:off x="55626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4" name="Rectangle 83"/>
                          <p:cNvSpPr/>
                          <p:nvPr/>
                        </p:nvSpPr>
                        <p:spPr>
                          <a:xfrm>
                            <a:off x="58547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5" name="Rectangle 84"/>
                          <p:cNvSpPr/>
                          <p:nvPr/>
                        </p:nvSpPr>
                        <p:spPr>
                          <a:xfrm>
                            <a:off x="61468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7" name="Rectangle 86"/>
                          <p:cNvSpPr/>
                          <p:nvPr/>
                        </p:nvSpPr>
                        <p:spPr>
                          <a:xfrm>
                            <a:off x="6731000" y="306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8" name="Rectangle 87"/>
                          <p:cNvSpPr/>
                          <p:nvPr/>
                        </p:nvSpPr>
                        <p:spPr>
                          <a:xfrm>
                            <a:off x="70231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89" name="Rectangle 88"/>
                          <p:cNvSpPr/>
                          <p:nvPr/>
                        </p:nvSpPr>
                        <p:spPr>
                          <a:xfrm>
                            <a:off x="73152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0" name="Rectangle 89"/>
                          <p:cNvSpPr/>
                          <p:nvPr/>
                        </p:nvSpPr>
                        <p:spPr>
                          <a:xfrm>
                            <a:off x="7607300" y="306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1" name="Rectangle 90"/>
                          <p:cNvSpPr/>
                          <p:nvPr/>
                        </p:nvSpPr>
                        <p:spPr>
                          <a:xfrm>
                            <a:off x="55626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2" name="Rectangle 91"/>
                          <p:cNvSpPr/>
                          <p:nvPr/>
                        </p:nvSpPr>
                        <p:spPr>
                          <a:xfrm>
                            <a:off x="58547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4" name="Rectangle 93"/>
                          <p:cNvSpPr/>
                          <p:nvPr/>
                        </p:nvSpPr>
                        <p:spPr>
                          <a:xfrm>
                            <a:off x="64389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6" name="Rectangle 95"/>
                          <p:cNvSpPr/>
                          <p:nvPr/>
                        </p:nvSpPr>
                        <p:spPr>
                          <a:xfrm>
                            <a:off x="70231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7" name="Rectangle 96"/>
                          <p:cNvSpPr/>
                          <p:nvPr/>
                        </p:nvSpPr>
                        <p:spPr>
                          <a:xfrm>
                            <a:off x="73152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8" name="Rectangle 97"/>
                          <p:cNvSpPr/>
                          <p:nvPr/>
                        </p:nvSpPr>
                        <p:spPr>
                          <a:xfrm>
                            <a:off x="7607300" y="337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99" name="Rectangle 98"/>
                          <p:cNvSpPr/>
                          <p:nvPr/>
                        </p:nvSpPr>
                        <p:spPr>
                          <a:xfrm>
                            <a:off x="55626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1" name="Rectangle 100"/>
                          <p:cNvSpPr/>
                          <p:nvPr/>
                        </p:nvSpPr>
                        <p:spPr>
                          <a:xfrm>
                            <a:off x="61468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3" name="Rectangle 102"/>
                          <p:cNvSpPr/>
                          <p:nvPr/>
                        </p:nvSpPr>
                        <p:spPr>
                          <a:xfrm>
                            <a:off x="67310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5" name="Rectangle 104"/>
                          <p:cNvSpPr/>
                          <p:nvPr/>
                        </p:nvSpPr>
                        <p:spPr>
                          <a:xfrm>
                            <a:off x="73152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6" name="Rectangle 105"/>
                          <p:cNvSpPr/>
                          <p:nvPr/>
                        </p:nvSpPr>
                        <p:spPr>
                          <a:xfrm>
                            <a:off x="7607300" y="369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7" name="Rectangle 106"/>
                          <p:cNvSpPr/>
                          <p:nvPr/>
                        </p:nvSpPr>
                        <p:spPr>
                          <a:xfrm>
                            <a:off x="55626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08" name="Rectangle 107"/>
                          <p:cNvSpPr/>
                          <p:nvPr/>
                        </p:nvSpPr>
                        <p:spPr>
                          <a:xfrm>
                            <a:off x="58547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0" name="Rectangle 109"/>
                          <p:cNvSpPr/>
                          <p:nvPr/>
                        </p:nvSpPr>
                        <p:spPr>
                          <a:xfrm>
                            <a:off x="64389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2" name="Rectangle 111"/>
                          <p:cNvSpPr/>
                          <p:nvPr/>
                        </p:nvSpPr>
                        <p:spPr>
                          <a:xfrm>
                            <a:off x="70231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4" name="Rectangle 113"/>
                          <p:cNvSpPr/>
                          <p:nvPr/>
                        </p:nvSpPr>
                        <p:spPr>
                          <a:xfrm>
                            <a:off x="7607300" y="4013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5" name="Rectangle 114"/>
                          <p:cNvSpPr/>
                          <p:nvPr/>
                        </p:nvSpPr>
                        <p:spPr>
                          <a:xfrm>
                            <a:off x="55626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6" name="Rectangle 115"/>
                          <p:cNvSpPr/>
                          <p:nvPr/>
                        </p:nvSpPr>
                        <p:spPr>
                          <a:xfrm>
                            <a:off x="58547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7" name="Rectangle 116"/>
                          <p:cNvSpPr/>
                          <p:nvPr/>
                        </p:nvSpPr>
                        <p:spPr>
                          <a:xfrm>
                            <a:off x="6146800" y="4330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19" name="Rectangle 118"/>
                          <p:cNvSpPr/>
                          <p:nvPr/>
                        </p:nvSpPr>
                        <p:spPr>
                          <a:xfrm>
                            <a:off x="6731000" y="4330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3" name="Rectangle 122"/>
                          <p:cNvSpPr/>
                          <p:nvPr/>
                        </p:nvSpPr>
                        <p:spPr>
                          <a:xfrm>
                            <a:off x="55626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6" name="Rectangle 125"/>
                          <p:cNvSpPr/>
                          <p:nvPr/>
                        </p:nvSpPr>
                        <p:spPr>
                          <a:xfrm>
                            <a:off x="64389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8" name="Rectangle 127"/>
                          <p:cNvSpPr/>
                          <p:nvPr/>
                        </p:nvSpPr>
                        <p:spPr>
                          <a:xfrm>
                            <a:off x="70231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29" name="Rectangle 128"/>
                          <p:cNvSpPr/>
                          <p:nvPr/>
                        </p:nvSpPr>
                        <p:spPr>
                          <a:xfrm>
                            <a:off x="73152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0" name="Rectangle 129"/>
                          <p:cNvSpPr/>
                          <p:nvPr/>
                        </p:nvSpPr>
                        <p:spPr>
                          <a:xfrm>
                            <a:off x="7607300" y="46482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1" name="Rectangle 130"/>
                          <p:cNvSpPr/>
                          <p:nvPr/>
                        </p:nvSpPr>
                        <p:spPr>
                          <a:xfrm>
                            <a:off x="55626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2" name="Rectangle 131"/>
                          <p:cNvSpPr/>
                          <p:nvPr/>
                        </p:nvSpPr>
                        <p:spPr>
                          <a:xfrm>
                            <a:off x="58547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3" name="Rectangle 132"/>
                          <p:cNvSpPr/>
                          <p:nvPr/>
                        </p:nvSpPr>
                        <p:spPr>
                          <a:xfrm>
                            <a:off x="61468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4" name="Rectangle 133"/>
                          <p:cNvSpPr/>
                          <p:nvPr/>
                        </p:nvSpPr>
                        <p:spPr>
                          <a:xfrm>
                            <a:off x="64389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5" name="Rectangle 134"/>
                          <p:cNvSpPr/>
                          <p:nvPr/>
                        </p:nvSpPr>
                        <p:spPr>
                          <a:xfrm>
                            <a:off x="67310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6" name="Rectangle 135"/>
                          <p:cNvSpPr/>
                          <p:nvPr/>
                        </p:nvSpPr>
                        <p:spPr>
                          <a:xfrm>
                            <a:off x="7023100" y="4965700"/>
                            <a:ext cx="292100" cy="317500"/>
                          </a:xfrm>
                          <a:prstGeom prst="rect">
                            <a:avLst/>
                          </a:prstGeom>
                          <a:solidFill>
                            <a:schemeClr val="tx2">
                              <a:lumMod val="40000"/>
                              <a:lumOff val="60000"/>
                            </a:schemeClr>
                          </a:solidFill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7" name="Rectangle 136"/>
                          <p:cNvSpPr/>
                          <p:nvPr/>
                        </p:nvSpPr>
                        <p:spPr>
                          <a:xfrm>
                            <a:off x="73152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  <p:sp>
                        <p:nvSpPr>
                          <p:cNvPr id="138" name="Rectangle 137"/>
                          <p:cNvSpPr/>
                          <p:nvPr/>
                        </p:nvSpPr>
                        <p:spPr>
                          <a:xfrm>
                            <a:off x="7607300" y="4965700"/>
                            <a:ext cx="292100" cy="317500"/>
                          </a:xfrm>
                          <a:prstGeom prst="rect">
                            <a:avLst/>
                          </a:prstGeom>
                          <a:noFill/>
                          <a:effectLst/>
                        </p:spPr>
                        <p:style>
                          <a:lnRef idx="1">
                            <a:schemeClr val="accent1"/>
                          </a:lnRef>
                          <a:fillRef idx="3">
                            <a:schemeClr val="accent1"/>
                          </a:fillRef>
                          <a:effectRef idx="2">
                            <a:schemeClr val="accent1"/>
                          </a:effectRef>
                          <a:fontRef idx="minor">
                            <a:schemeClr val="lt1"/>
                          </a:fontRef>
                        </p:style>
                        <p:txBody>
                          <a:bodyPr lIns="91440" tIns="91440" rIns="91440" bIns="91440" rtlCol="0" anchor="t" anchorCtr="0"/>
                          <a:lstStyle/>
                          <a:p>
                            <a:pPr algn="ctr">
                              <a:buNone/>
                            </a:pPr>
                            <a:endParaRPr lang="en-US" sz="1500" dirty="0" smtClean="0">
                              <a:solidFill>
                                <a:schemeClr val="tx1"/>
                              </a:solidFill>
                              <a:latin typeface="Courier New" pitchFamily="49" charset="0"/>
                              <a:cs typeface="Courier New" pitchFamily="49" charset="0"/>
                            </a:endParaRPr>
                          </a:p>
                        </p:txBody>
                      </p:sp>
                    </p:grpSp>
                  </p:grpSp>
                </p:grpSp>
              </p:grpSp>
            </p:grpSp>
          </p:grpSp>
        </p:grpSp>
        <p:sp>
          <p:nvSpPr>
            <p:cNvPr id="141" name="Rectangle 140"/>
            <p:cNvSpPr/>
            <p:nvPr/>
          </p:nvSpPr>
          <p:spPr>
            <a:xfrm>
              <a:off x="6146800" y="4064000"/>
              <a:ext cx="292100" cy="317500"/>
            </a:xfrm>
            <a:prstGeom prst="rect">
              <a:avLst/>
            </a:prstGeom>
            <a:solidFill>
              <a:schemeClr val="bg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/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</a:t>
            </a:r>
            <a:r>
              <a:rPr lang="en-US" dirty="0" smtClean="0"/>
              <a:t>Into </a:t>
            </a:r>
            <a:r>
              <a:rPr lang="en-US" dirty="0" smtClean="0"/>
              <a:t>Buffer </a:t>
            </a:r>
            <a:r>
              <a:rPr lang="en-US" dirty="0" smtClean="0"/>
              <a:t>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Buffer Header does not exist yet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header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sz="2200" b="1" dirty="0" smtClean="0"/>
              <a:t>Buffer header not found in CBC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Get new buffer header (from free list - REPL_AUX)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Pin it in exclusive mode (others get "read by other session" wait)</a:t>
            </a:r>
          </a:p>
          <a:p>
            <a:pPr marL="914400" lvl="1" indent="-514350">
              <a:buFont typeface="+mj-lt"/>
              <a:buAutoNum type="alphaLcPeriod" startAt="4"/>
            </a:pPr>
            <a:r>
              <a:rPr lang="en-US" dirty="0" smtClean="0"/>
              <a:t>Release the latch</a:t>
            </a: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</a:t>
            </a:r>
            <a:r>
              <a:rPr lang="en-US" dirty="0" smtClean="0"/>
              <a:t>Into </a:t>
            </a:r>
            <a:r>
              <a:rPr lang="en-US" dirty="0" smtClean="0"/>
              <a:t>Buffer </a:t>
            </a:r>
            <a:r>
              <a:rPr lang="en-US" dirty="0" smtClean="0"/>
              <a:t>Cache From Disk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15886"/>
            <a:ext cx="8239125" cy="4314092"/>
          </a:xfrm>
        </p:spPr>
        <p:txBody>
          <a:bodyPr/>
          <a:lstStyle/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Physical I/O to read the buffer into cache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Read the block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Get the latch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 startAt="9"/>
            </a:pPr>
            <a:r>
              <a:rPr lang="en-US" dirty="0" smtClean="0"/>
              <a:t>Release the latch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38</a:t>
            </a:fld>
            <a:endParaRPr lang="en-US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457200" y="1175657"/>
            <a:ext cx="8239125" cy="6531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Arial"/>
                <a:ea typeface="+mj-ea"/>
                <a:cs typeface="Arial"/>
              </a:rPr>
              <a:t>So far we have a new buffer header and we have released the latch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200" dirty="0" smtClean="0">
                <a:latin typeface="Arial"/>
                <a:ea typeface="+mj-ea"/>
                <a:cs typeface="Arial"/>
              </a:rPr>
              <a:t>but we still have an exclusive pin on the buffer header</a:t>
            </a:r>
            <a:endParaRPr kumimoji="0" lang="en-US" sz="220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Difference Between Latch and Pin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514350" indent="-514350"/>
            <a:r>
              <a:rPr lang="en-US" dirty="0" smtClean="0"/>
              <a:t>Latches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change or view the contents of a list such as the Cache Buffers Chain</a:t>
            </a:r>
          </a:p>
          <a:p>
            <a:pPr marL="914400" lvl="1" indent="-514350"/>
            <a:r>
              <a:rPr lang="en-US" dirty="0" smtClean="0"/>
              <a:t>Used so we can put a "pin" on a buffer header</a:t>
            </a:r>
          </a:p>
          <a:p>
            <a:pPr marL="514350" indent="-514350"/>
            <a:endParaRPr lang="en-US" dirty="0" smtClean="0"/>
          </a:p>
          <a:p>
            <a:pPr marL="514350" indent="-514350"/>
            <a:r>
              <a:rPr lang="en-US" dirty="0" smtClean="0"/>
              <a:t>Pins</a:t>
            </a:r>
          </a:p>
          <a:p>
            <a:pPr marL="514350" indent="-514350"/>
            <a:endParaRPr lang="en-US" dirty="0" smtClean="0"/>
          </a:p>
          <a:p>
            <a:pPr marL="914400" lvl="1" indent="-514350"/>
            <a:r>
              <a:rPr lang="en-US" dirty="0" smtClean="0"/>
              <a:t>When we want to protect or modify the contents of a buffer</a:t>
            </a:r>
          </a:p>
          <a:p>
            <a:pPr marL="914400" lvl="1" indent="-514350"/>
            <a:r>
              <a:rPr lang="en-US" dirty="0" smtClean="0"/>
              <a:t>Shared pin is to protect so no other session can modify</a:t>
            </a:r>
          </a:p>
          <a:p>
            <a:pPr marL="1314450" lvl="2" indent="-514350"/>
            <a:r>
              <a:rPr lang="en-US" dirty="0" smtClean="0"/>
              <a:t>Others can also have a share pin, but those who want an exclusive pin will wait (read by other session)</a:t>
            </a:r>
          </a:p>
          <a:p>
            <a:pPr marL="914400" lvl="1" indent="-514350"/>
            <a:r>
              <a:rPr lang="en-US" dirty="0" smtClean="0"/>
              <a:t>Exclusive pin is so we can modify the contents of the buffer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Deep Dive Into A SELECT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PARSE the statement</a:t>
            </a:r>
          </a:p>
          <a:p>
            <a:pPr lvl="1"/>
            <a:r>
              <a:rPr lang="en-US" dirty="0" smtClean="0"/>
              <a:t>The steps used to validate, optimize, and store the SQL statement into the Library Cache (Shared Pool)</a:t>
            </a:r>
          </a:p>
          <a:p>
            <a:pPr lvl="1"/>
            <a:r>
              <a:rPr lang="en-US" dirty="0" smtClean="0"/>
              <a:t>Hard Parse vs. Soft Parse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EXECUTE the statement</a:t>
            </a:r>
          </a:p>
          <a:p>
            <a:pPr lvl="1"/>
            <a:r>
              <a:rPr lang="en-US" dirty="0" smtClean="0"/>
              <a:t>How Oracle knows exactly which blocks to read from data files</a:t>
            </a:r>
          </a:p>
          <a:p>
            <a:pPr lvl="1"/>
            <a:r>
              <a:rPr lang="en-US" dirty="0" smtClean="0"/>
              <a:t>How Oracle knows where to start reading an index</a:t>
            </a:r>
          </a:p>
          <a:p>
            <a:pPr lvl="1"/>
            <a:r>
              <a:rPr lang="en-US" dirty="0" smtClean="0"/>
              <a:t>How Oracle inserts blocks into the Buffer Cache (SGA)</a:t>
            </a:r>
          </a:p>
          <a:p>
            <a:pPr lvl="1"/>
            <a:r>
              <a:rPr lang="en-US" dirty="0" smtClean="0"/>
              <a:t>How Oracle finds blocks in the Buffer Cache</a:t>
            </a:r>
          </a:p>
          <a:p>
            <a:pPr lvl="1"/>
            <a:r>
              <a:rPr lang="en-US" dirty="0" smtClean="0"/>
              <a:t>What happens if a block in the Buffer Cache was modified?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663950" y="3448050"/>
            <a:ext cx="381000" cy="3429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535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0800000">
            <a:off x="342900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grpSp>
        <p:nvGrpSpPr>
          <p:cNvPr id="20" name="Group 154"/>
          <p:cNvGrpSpPr/>
          <p:nvPr/>
        </p:nvGrpSpPr>
        <p:grpSpPr>
          <a:xfrm>
            <a:off x="5562600" y="2476500"/>
            <a:ext cx="2336800" cy="2540000"/>
            <a:chOff x="5562600" y="2743200"/>
            <a:chExt cx="2336800" cy="2540000"/>
          </a:xfrm>
        </p:grpSpPr>
        <p:sp>
          <p:nvSpPr>
            <p:cNvPr id="120" name="Rectangle 119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no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21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3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18" name="Rectangle 117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5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04" name="Rectangle 103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solidFill>
                    <a:schemeClr val="tx2">
                      <a:lumMod val="40000"/>
                      <a:lumOff val="60000"/>
                    </a:schemeClr>
                  </a:solidFill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7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86" name="Rectangle 8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93" name="Rectangle 92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9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grpSp>
                    <p:nvGrpSpPr>
                      <p:cNvPr id="31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</p:grpSpPr>
                    <p:sp>
                      <p:nvSpPr>
                        <p:cNvPr id="95" name="Rectangle 94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1" name="Rectangle 120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2" name="Rectangle 121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2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2" name="Rectangle 81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3" name="Rectangle 82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4" name="Rectangle 83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5" name="Rectangle 84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7" name="Rectangle 86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8" name="Rectangle 87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9" name="Rectangle 88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0" name="Rectangle 89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1" name="Rectangle 90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2" name="Rectangle 91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4" name="Rectangle 93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6" name="Rectangle 95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7" name="Rectangle 96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8" name="Rectangle 97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9" name="Rectangle 98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1" name="Rectangle 100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3" name="Rectangle 102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5" name="Rectangle 10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6" name="Rectangle 10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7" name="Rectangle 10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8" name="Rectangle 10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0" name="Rectangle 109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2" name="Rectangle 111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4" name="Rectangle 113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5" name="Rectangle 114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6" name="Rectangle 115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7" name="Rectangle 116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9" name="Rectangle 118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3" name="Rectangle 122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6" name="Rectangle 125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8" name="Rectangle 12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9" name="Rectangle 12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0" name="Rectangle 12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1" name="Rectangle 13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2" name="Rectangle 13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3" name="Rectangle 13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4" name="Rectangle 13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5" name="Rectangle 13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6" name="Rectangle 13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7" name="Rectangle 13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8" name="Rectangle 13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/>
          <p:nvPr/>
        </p:nvCxnSpPr>
        <p:spPr>
          <a:xfrm>
            <a:off x="4044950" y="3619500"/>
            <a:ext cx="2101850" cy="603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sp>
        <p:nvSpPr>
          <p:cNvPr id="157" name="Flowchart: Magnetic Disk 156"/>
          <p:cNvSpPr/>
          <p:nvPr/>
        </p:nvSpPr>
        <p:spPr>
          <a:xfrm>
            <a:off x="4394200" y="5380946"/>
            <a:ext cx="1054100" cy="943655"/>
          </a:xfrm>
          <a:prstGeom prst="flowChartMagneticDis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61" name="Straight Arrow Connector 160"/>
          <p:cNvCxnSpPr>
            <a:stCxn id="157" idx="1"/>
            <a:endCxn id="117" idx="1"/>
          </p:cNvCxnSpPr>
          <p:nvPr/>
        </p:nvCxnSpPr>
        <p:spPr>
          <a:xfrm rot="5400000" flipH="1" flipV="1">
            <a:off x="4954927" y="4189073"/>
            <a:ext cx="1158196" cy="12255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4" name="Rectangle 163"/>
          <p:cNvSpPr/>
          <p:nvPr/>
        </p:nvSpPr>
        <p:spPr>
          <a:xfrm>
            <a:off x="6146800" y="4064000"/>
            <a:ext cx="292100" cy="317500"/>
          </a:xfrm>
          <a:prstGeom prst="rect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41" name="Oval Callout 140"/>
          <p:cNvSpPr/>
          <p:nvPr/>
        </p:nvSpPr>
        <p:spPr>
          <a:xfrm>
            <a:off x="4044950" y="2258786"/>
            <a:ext cx="1403350" cy="732747"/>
          </a:xfrm>
          <a:prstGeom prst="wedgeEllipseCallout">
            <a:avLst>
              <a:gd name="adj1" fmla="val -62720"/>
              <a:gd name="adj2" fmla="val 117467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Pin mode X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x$bh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sz="2000" dirty="0" smtClean="0"/>
              <a:t>x$ tables allow SQL query syntax on internal memory structures</a:t>
            </a:r>
          </a:p>
          <a:p>
            <a:r>
              <a:rPr lang="en-US" sz="2000" dirty="0" err="1" smtClean="0"/>
              <a:t>x$bh</a:t>
            </a:r>
            <a:r>
              <a:rPr lang="en-US" sz="2000" dirty="0" smtClean="0"/>
              <a:t> is for the buffer header structure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NXT_HASH and PRV_HASH the same</a:t>
            </a:r>
          </a:p>
          <a:p>
            <a:endParaRPr lang="en-US" sz="1500" dirty="0" smtClean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362200"/>
            <a:ext cx="8239125" cy="1905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</a:t>
            </a:r>
            <a:r>
              <a:rPr lang="en-US" sz="13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</a:t>
            </a:r>
            <a:r>
              <a:rPr lang="en-US" sz="13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000000009BEC2000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Data Block </a:t>
            </a:r>
            <a:r>
              <a:rPr lang="en-US" dirty="0" smtClean="0"/>
              <a:t>Already In </a:t>
            </a:r>
            <a:r>
              <a:rPr lang="en-US" dirty="0" smtClean="0"/>
              <a:t>Buffer Cache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Logical I/O – Buffer has not been modified</a:t>
            </a:r>
          </a:p>
          <a:p>
            <a:pPr>
              <a:buNone/>
            </a:pPr>
            <a:endParaRPr lang="en-US" b="1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</a:t>
            </a:r>
            <a:r>
              <a:rPr lang="en-US" dirty="0" smtClean="0"/>
              <a:t>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</a:t>
            </a:r>
            <a:r>
              <a:rPr lang="en-US" dirty="0" smtClean="0"/>
              <a:t>header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the buffer in shared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Read block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Reading A Block Currently Being Updated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When a row is updated</a:t>
            </a:r>
          </a:p>
          <a:p>
            <a:r>
              <a:rPr lang="en-US" dirty="0" smtClean="0"/>
              <a:t>A lock is put on the </a:t>
            </a:r>
            <a:r>
              <a:rPr lang="en-US" dirty="0" smtClean="0"/>
              <a:t>"row" </a:t>
            </a:r>
            <a:r>
              <a:rPr lang="en-US" dirty="0" smtClean="0"/>
              <a:t>in the block header (buffer cache)</a:t>
            </a:r>
          </a:p>
          <a:p>
            <a:r>
              <a:rPr lang="en-US" dirty="0" smtClean="0"/>
              <a:t>The ITL (Interested Transaction List)</a:t>
            </a:r>
          </a:p>
          <a:p>
            <a:r>
              <a:rPr lang="en-US" dirty="0" smtClean="0"/>
              <a:t>The buffer header </a:t>
            </a:r>
            <a:r>
              <a:rPr lang="en-US" dirty="0" smtClean="0"/>
              <a:t>is also marked as "dirty"</a:t>
            </a:r>
            <a:endParaRPr lang="en-US" dirty="0" smtClean="0"/>
          </a:p>
          <a:p>
            <a:r>
              <a:rPr lang="en-US" dirty="0" smtClean="0"/>
              <a:t>Main </a:t>
            </a:r>
            <a:r>
              <a:rPr lang="en-US" dirty="0" smtClean="0"/>
              <a:t>thing is that we cannot read the </a:t>
            </a:r>
            <a:r>
              <a:rPr lang="en-US" dirty="0" smtClean="0"/>
              <a:t>block </a:t>
            </a:r>
            <a:r>
              <a:rPr lang="en-US" dirty="0" smtClean="0"/>
              <a:t>in it's current </a:t>
            </a:r>
            <a:r>
              <a:rPr lang="en-US" dirty="0" smtClean="0"/>
              <a:t>state because </a:t>
            </a:r>
            <a:r>
              <a:rPr lang="en-US" dirty="0" smtClean="0"/>
              <a:t>it would not be </a:t>
            </a:r>
            <a:r>
              <a:rPr lang="en-US" dirty="0" smtClean="0"/>
              <a:t>consistent</a:t>
            </a:r>
          </a:p>
          <a:p>
            <a:endParaRPr lang="en-US" dirty="0" smtClean="0"/>
          </a:p>
          <a:p>
            <a:pPr>
              <a:buNone/>
            </a:pPr>
            <a:r>
              <a:rPr lang="en-US" b="1" dirty="0" smtClean="0"/>
              <a:t>Block Clone</a:t>
            </a:r>
            <a:endParaRPr lang="en-US" b="1" dirty="0" smtClean="0"/>
          </a:p>
          <a:p>
            <a:r>
              <a:rPr lang="en-US" dirty="0" smtClean="0"/>
              <a:t>Our session has to clone (make a copy of) the block and perform a rollback </a:t>
            </a:r>
            <a:r>
              <a:rPr lang="en-US" dirty="0" smtClean="0"/>
              <a:t>on the cloned block to </a:t>
            </a:r>
            <a:r>
              <a:rPr lang="en-US" dirty="0" smtClean="0"/>
              <a:t>a point in time prior to when the update started</a:t>
            </a:r>
          </a:p>
          <a:p>
            <a:pPr lvl="1"/>
            <a:r>
              <a:rPr lang="en-US" dirty="0" smtClean="0"/>
              <a:t>More accurately – before our transaction started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Hash </a:t>
            </a:r>
            <a:r>
              <a:rPr lang="en-US" dirty="0" smtClean="0"/>
              <a:t>the file# and block# to a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Walk the CBC looking for buffer </a:t>
            </a:r>
            <a:r>
              <a:rPr lang="en-US" dirty="0" smtClean="0"/>
              <a:t>header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the buffer in shared mode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Read block</a:t>
            </a:r>
          </a:p>
          <a:p>
            <a:pPr marL="1314450" lvl="2" indent="-514350">
              <a:buFont typeface="+mj-lt"/>
              <a:buAutoNum type="alphaLcPeriod"/>
            </a:pPr>
            <a:r>
              <a:rPr lang="en-US" dirty="0" smtClean="0"/>
              <a:t>Row we want to read is being updated (or is more current than our transaction)</a:t>
            </a:r>
          </a:p>
          <a:p>
            <a:pPr marL="914400" lvl="1" indent="-514350">
              <a:buNone/>
            </a:pPr>
            <a:endParaRPr lang="en-US" b="1" dirty="0" smtClean="0"/>
          </a:p>
          <a:p>
            <a:pPr marL="914400" lvl="1" indent="-514350">
              <a:buNone/>
            </a:pPr>
            <a:r>
              <a:rPr lang="en-US" b="1" dirty="0" smtClean="0"/>
              <a:t>Start the cloning process</a:t>
            </a:r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 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protecting the hash bucket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a new </a:t>
            </a:r>
            <a:r>
              <a:rPr lang="en-US" dirty="0" smtClean="0"/>
              <a:t>buffer header (from free list - REPL_AUX)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Label it with the data block address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Attach it to the CBC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Pin it in exclusive </a:t>
            </a:r>
            <a:r>
              <a:rPr lang="en-US" dirty="0" smtClean="0"/>
              <a:t>mode</a:t>
            </a:r>
            <a:endParaRPr lang="en-US" dirty="0" smtClean="0"/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</a:t>
            </a:r>
            <a:r>
              <a:rPr lang="en-US" dirty="0" smtClean="0"/>
              <a:t>latch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Copy the block being updated to new location in buffer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Update cloned buffer header with location of block in cache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Rollback the cloned block with UNDO information</a:t>
            </a:r>
          </a:p>
          <a:p>
            <a:pPr marL="1314450" lvl="2" indent="-514350">
              <a:buFont typeface="+mj-lt"/>
              <a:buAutoNum type="alphaLcPeriod" startAt="4"/>
            </a:pPr>
            <a:r>
              <a:rPr lang="en-US" dirty="0" smtClean="0"/>
              <a:t>Requires latches &amp; shared pins on undo blocks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Get latch for hash bucket protecting the cloned block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pin</a:t>
            </a:r>
          </a:p>
          <a:p>
            <a:pPr marL="914400" lvl="1" indent="-514350">
              <a:buFont typeface="+mj-lt"/>
              <a:buAutoNum type="alphaLcPeriod"/>
            </a:pPr>
            <a:r>
              <a:rPr lang="en-US" dirty="0" smtClean="0"/>
              <a:t>Release the latch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Cloning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996544"/>
          </a:xfrm>
        </p:spPr>
        <p:txBody>
          <a:bodyPr/>
          <a:lstStyle/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46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62000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Latches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861457" y="1839686"/>
            <a:ext cx="990600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Hash Buckets</a:t>
            </a:r>
          </a:p>
        </p:txBody>
      </p:sp>
      <p:grpSp>
        <p:nvGrpSpPr>
          <p:cNvPr id="12" name="Group 155"/>
          <p:cNvGrpSpPr/>
          <p:nvPr/>
        </p:nvGrpSpPr>
        <p:grpSpPr>
          <a:xfrm>
            <a:off x="838200" y="2667000"/>
            <a:ext cx="2013857" cy="3048000"/>
            <a:chOff x="838200" y="2667000"/>
            <a:chExt cx="2013857" cy="3048000"/>
          </a:xfrm>
        </p:grpSpPr>
        <p:sp>
          <p:nvSpPr>
            <p:cNvPr id="5" name="Oval 4"/>
            <p:cNvSpPr/>
            <p:nvPr/>
          </p:nvSpPr>
          <p:spPr>
            <a:xfrm>
              <a:off x="838200" y="3886200"/>
              <a:ext cx="838200" cy="609600"/>
            </a:xfrm>
            <a:prstGeom prst="ellipse">
              <a:avLst/>
            </a:prstGeom>
            <a:solidFill>
              <a:srgbClr val="00B0F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L 1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1981200" y="26670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1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1981200" y="3352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1981200" y="44958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31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981200" y="5181600"/>
              <a:ext cx="762000" cy="533400"/>
            </a:xfrm>
            <a:prstGeom prst="rect">
              <a:avLst/>
            </a:prstGeom>
            <a:solidFill>
              <a:srgbClr val="FFFF99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ctr" anchorCtr="0"/>
            <a:lstStyle/>
            <a:p>
              <a:pPr algn="ctr">
                <a:buNone/>
              </a:pPr>
              <a:r>
                <a: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HB 32</a:t>
              </a: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1861457" y="3989614"/>
              <a:ext cx="990600" cy="391886"/>
            </a:xfrm>
            <a:prstGeom prst="rect">
              <a:avLst/>
            </a:prstGeom>
            <a:solidFill>
              <a:schemeClr val="bg1"/>
            </a:solidFill>
            <a:ln w="0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r>
                <a:rPr lang="en-US" sz="1500" b="1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rPr>
                <a:t>. . .</a:t>
              </a:r>
            </a:p>
          </p:txBody>
        </p:sp>
        <p:cxnSp>
          <p:nvCxnSpPr>
            <p:cNvPr id="22" name="Straight Connector 21"/>
            <p:cNvCxnSpPr>
              <a:stCxn id="5" idx="6"/>
              <a:endCxn id="6" idx="1"/>
            </p:cNvCxnSpPr>
            <p:nvPr/>
          </p:nvCxnSpPr>
          <p:spPr>
            <a:xfrm flipV="1">
              <a:off x="1676400" y="29337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>
              <a:endCxn id="9" idx="1"/>
            </p:cNvCxnSpPr>
            <p:nvPr/>
          </p:nvCxnSpPr>
          <p:spPr>
            <a:xfrm rot="5400000" flipH="1" flipV="1">
              <a:off x="1543050" y="3752850"/>
              <a:ext cx="571500" cy="3048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>
              <a:stCxn id="5" idx="6"/>
              <a:endCxn id="10" idx="1"/>
            </p:cNvCxnSpPr>
            <p:nvPr/>
          </p:nvCxnSpPr>
          <p:spPr>
            <a:xfrm>
              <a:off x="1676400" y="4191000"/>
              <a:ext cx="304800" cy="5715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/>
            <p:cNvCxnSpPr>
              <a:stCxn id="5" idx="6"/>
              <a:endCxn id="11" idx="1"/>
            </p:cNvCxnSpPr>
            <p:nvPr/>
          </p:nvCxnSpPr>
          <p:spPr>
            <a:xfrm>
              <a:off x="1676400" y="4191000"/>
              <a:ext cx="304800" cy="125730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Rectangle 15"/>
          <p:cNvSpPr/>
          <p:nvPr/>
        </p:nvSpPr>
        <p:spPr>
          <a:xfrm>
            <a:off x="3663950" y="3448050"/>
            <a:ext cx="381000" cy="342900"/>
          </a:xfrm>
          <a:prstGeom prst="rect">
            <a:avLst/>
          </a:prstGeom>
          <a:solidFill>
            <a:srgbClr val="92D05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535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 rot="10800000">
            <a:off x="342900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3" name="Group 39"/>
          <p:cNvGrpSpPr/>
          <p:nvPr/>
        </p:nvGrpSpPr>
        <p:grpSpPr>
          <a:xfrm>
            <a:off x="2743200" y="2748643"/>
            <a:ext cx="685800" cy="342900"/>
            <a:chOff x="2743200" y="3015343"/>
            <a:chExt cx="685800" cy="342900"/>
          </a:xfrm>
        </p:grpSpPr>
        <p:sp>
          <p:nvSpPr>
            <p:cNvPr id="15" name="Rectangle 14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40"/>
          <p:cNvGrpSpPr/>
          <p:nvPr/>
        </p:nvGrpSpPr>
        <p:grpSpPr>
          <a:xfrm>
            <a:off x="2736849" y="3448050"/>
            <a:ext cx="685800" cy="342900"/>
            <a:chOff x="2743200" y="3015343"/>
            <a:chExt cx="685800" cy="342900"/>
          </a:xfrm>
        </p:grpSpPr>
        <p:sp>
          <p:nvSpPr>
            <p:cNvPr id="42" name="Rectangle 41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44"/>
          <p:cNvGrpSpPr/>
          <p:nvPr/>
        </p:nvGrpSpPr>
        <p:grpSpPr>
          <a:xfrm>
            <a:off x="2743200" y="4591050"/>
            <a:ext cx="685800" cy="342900"/>
            <a:chOff x="2743200" y="3015343"/>
            <a:chExt cx="685800" cy="342900"/>
          </a:xfrm>
        </p:grpSpPr>
        <p:sp>
          <p:nvSpPr>
            <p:cNvPr id="46" name="Rectangle 45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48"/>
          <p:cNvGrpSpPr/>
          <p:nvPr/>
        </p:nvGrpSpPr>
        <p:grpSpPr>
          <a:xfrm>
            <a:off x="2743200" y="5276850"/>
            <a:ext cx="685800" cy="342900"/>
            <a:chOff x="2743200" y="3015343"/>
            <a:chExt cx="685800" cy="342900"/>
          </a:xfrm>
        </p:grpSpPr>
        <p:sp>
          <p:nvSpPr>
            <p:cNvPr id="50" name="Rectangle 49"/>
            <p:cNvSpPr/>
            <p:nvPr/>
          </p:nvSpPr>
          <p:spPr>
            <a:xfrm>
              <a:off x="3048000" y="3015343"/>
              <a:ext cx="381000" cy="342900"/>
            </a:xfrm>
            <a:prstGeom prst="rect">
              <a:avLst/>
            </a:prstGeom>
            <a:solidFill>
              <a:srgbClr val="92D050"/>
            </a:solidFill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>
              <a:off x="2743200" y="3117850"/>
              <a:ext cx="311150" cy="1588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 rot="10800000">
              <a:off x="2743200" y="3257551"/>
              <a:ext cx="304800" cy="681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Rectangle 61"/>
          <p:cNvSpPr/>
          <p:nvPr/>
        </p:nvSpPr>
        <p:spPr>
          <a:xfrm>
            <a:off x="3054350" y="1839686"/>
            <a:ext cx="990600" cy="636814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Buffer Headers</a:t>
            </a:r>
          </a:p>
        </p:txBody>
      </p:sp>
      <p:grpSp>
        <p:nvGrpSpPr>
          <p:cNvPr id="20" name="Group 154"/>
          <p:cNvGrpSpPr/>
          <p:nvPr/>
        </p:nvGrpSpPr>
        <p:grpSpPr>
          <a:xfrm>
            <a:off x="5562600" y="2476500"/>
            <a:ext cx="2336800" cy="2540000"/>
            <a:chOff x="5562600" y="2743200"/>
            <a:chExt cx="2336800" cy="2540000"/>
          </a:xfrm>
        </p:grpSpPr>
        <p:sp>
          <p:nvSpPr>
            <p:cNvPr id="120" name="Rectangle 119"/>
            <p:cNvSpPr/>
            <p:nvPr/>
          </p:nvSpPr>
          <p:spPr>
            <a:xfrm>
              <a:off x="7023100" y="4330700"/>
              <a:ext cx="292100" cy="317500"/>
            </a:xfrm>
            <a:prstGeom prst="rect">
              <a:avLst/>
            </a:prstGeom>
            <a:noFill/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91440" rIns="91440" bIns="91440" rtlCol="0" anchor="t" anchorCtr="0"/>
            <a:lstStyle/>
            <a:p>
              <a:pPr algn="ctr">
                <a:buNone/>
              </a:pPr>
              <a:endPara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endParaRPr>
            </a:p>
          </p:txBody>
        </p:sp>
        <p:grpSp>
          <p:nvGrpSpPr>
            <p:cNvPr id="21" name="Group 153"/>
            <p:cNvGrpSpPr/>
            <p:nvPr/>
          </p:nvGrpSpPr>
          <p:grpSpPr>
            <a:xfrm>
              <a:off x="5562600" y="2743200"/>
              <a:ext cx="2336800" cy="2540000"/>
              <a:chOff x="5562600" y="2743200"/>
              <a:chExt cx="2336800" cy="2540000"/>
            </a:xfrm>
          </p:grpSpPr>
          <p:sp>
            <p:nvSpPr>
              <p:cNvPr id="100" name="Rectangle 99"/>
              <p:cNvSpPr/>
              <p:nvPr/>
            </p:nvSpPr>
            <p:spPr>
              <a:xfrm>
                <a:off x="58547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2" name="Rectangle 101"/>
              <p:cNvSpPr/>
              <p:nvPr/>
            </p:nvSpPr>
            <p:spPr>
              <a:xfrm>
                <a:off x="6438900" y="36957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sp>
            <p:nvSpPr>
              <p:cNvPr id="109" name="Rectangle 108"/>
              <p:cNvSpPr/>
              <p:nvPr/>
            </p:nvSpPr>
            <p:spPr>
              <a:xfrm>
                <a:off x="6146800" y="4013200"/>
                <a:ext cx="292100" cy="317500"/>
              </a:xfrm>
              <a:prstGeom prst="rect">
                <a:avLst/>
              </a:prstGeom>
              <a:noFill/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lIns="91440" tIns="91440" rIns="91440" bIns="91440" rtlCol="0" anchor="t" anchorCtr="0"/>
              <a:lstStyle/>
              <a:p>
                <a:pPr algn="ctr">
                  <a:buNone/>
                </a:pPr>
                <a:endParaRPr lang="en-US" sz="1500" dirty="0" smtClean="0">
                  <a:solidFill>
                    <a:schemeClr val="tx1"/>
                  </a:solidFill>
                  <a:latin typeface="Courier New" pitchFamily="49" charset="0"/>
                  <a:cs typeface="Courier New" pitchFamily="49" charset="0"/>
                </a:endParaRPr>
              </a:p>
            </p:txBody>
          </p:sp>
          <p:grpSp>
            <p:nvGrpSpPr>
              <p:cNvPr id="23" name="Group 152"/>
              <p:cNvGrpSpPr/>
              <p:nvPr/>
            </p:nvGrpSpPr>
            <p:grpSpPr>
              <a:xfrm>
                <a:off x="5562600" y="2743200"/>
                <a:ext cx="2336800" cy="2540000"/>
                <a:chOff x="5562600" y="2743200"/>
                <a:chExt cx="2336800" cy="2540000"/>
              </a:xfrm>
            </p:grpSpPr>
            <p:sp>
              <p:nvSpPr>
                <p:cNvPr id="118" name="Rectangle 117"/>
                <p:cNvSpPr/>
                <p:nvPr/>
              </p:nvSpPr>
              <p:spPr>
                <a:xfrm>
                  <a:off x="6438900" y="43307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4" name="Rectangle 123"/>
                <p:cNvSpPr/>
                <p:nvPr/>
              </p:nvSpPr>
              <p:spPr>
                <a:xfrm>
                  <a:off x="58547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5" name="Rectangle 124"/>
                <p:cNvSpPr/>
                <p:nvPr/>
              </p:nvSpPr>
              <p:spPr>
                <a:xfrm>
                  <a:off x="61468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sp>
              <p:nvSpPr>
                <p:cNvPr id="127" name="Rectangle 126"/>
                <p:cNvSpPr/>
                <p:nvPr/>
              </p:nvSpPr>
              <p:spPr>
                <a:xfrm>
                  <a:off x="6731000" y="4648200"/>
                  <a:ext cx="292100" cy="317500"/>
                </a:xfrm>
                <a:prstGeom prst="rect">
                  <a:avLst/>
                </a:prstGeom>
                <a:noFill/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lIns="91440" tIns="91440" rIns="91440" bIns="91440" rtlCol="0" anchor="t" anchorCtr="0"/>
                <a:lstStyle/>
                <a:p>
                  <a:pPr algn="ctr">
                    <a:buNone/>
                  </a:pPr>
                  <a:endParaRPr lang="en-US" sz="1500" dirty="0" smtClean="0">
                    <a:solidFill>
                      <a:schemeClr val="tx1"/>
                    </a:solidFill>
                    <a:latin typeface="Courier New" pitchFamily="49" charset="0"/>
                    <a:cs typeface="Courier New" pitchFamily="49" charset="0"/>
                  </a:endParaRPr>
                </a:p>
              </p:txBody>
            </p:sp>
            <p:grpSp>
              <p:nvGrpSpPr>
                <p:cNvPr id="25" name="Group 151"/>
                <p:cNvGrpSpPr/>
                <p:nvPr/>
              </p:nvGrpSpPr>
              <p:grpSpPr>
                <a:xfrm>
                  <a:off x="5562600" y="2743200"/>
                  <a:ext cx="2336800" cy="2540000"/>
                  <a:chOff x="5562600" y="2743200"/>
                  <a:chExt cx="2336800" cy="2540000"/>
                </a:xfrm>
              </p:grpSpPr>
              <p:sp>
                <p:nvSpPr>
                  <p:cNvPr id="104" name="Rectangle 103"/>
                  <p:cNvSpPr/>
                  <p:nvPr/>
                </p:nvSpPr>
                <p:spPr>
                  <a:xfrm>
                    <a:off x="7023100" y="36957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1" name="Rectangle 110"/>
                  <p:cNvSpPr/>
                  <p:nvPr/>
                </p:nvSpPr>
                <p:spPr>
                  <a:xfrm>
                    <a:off x="6731000" y="4013200"/>
                    <a:ext cx="292100" cy="317500"/>
                  </a:xfrm>
                  <a:prstGeom prst="rect">
                    <a:avLst/>
                  </a:prstGeom>
                  <a:noFill/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sp>
                <p:nvSpPr>
                  <p:cNvPr id="113" name="Rectangle 112"/>
                  <p:cNvSpPr/>
                  <p:nvPr/>
                </p:nvSpPr>
                <p:spPr>
                  <a:xfrm>
                    <a:off x="7315200" y="4013200"/>
                    <a:ext cx="292100" cy="317500"/>
                  </a:xfrm>
                  <a:prstGeom prst="rect">
                    <a:avLst/>
                  </a:prstGeom>
                  <a:solidFill>
                    <a:schemeClr val="tx2">
                      <a:lumMod val="40000"/>
                      <a:lumOff val="60000"/>
                    </a:schemeClr>
                  </a:solidFill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lIns="91440" tIns="91440" rIns="91440" bIns="91440" rtlCol="0" anchor="t" anchorCtr="0"/>
                  <a:lstStyle/>
                  <a:p>
                    <a:pPr algn="ctr">
                      <a:buNone/>
                    </a:pPr>
                    <a:endParaRPr lang="en-US" sz="1500" dirty="0" smtClean="0">
                      <a:solidFill>
                        <a:schemeClr val="tx1"/>
                      </a:solidFill>
                      <a:latin typeface="Courier New" pitchFamily="49" charset="0"/>
                      <a:cs typeface="Courier New" pitchFamily="49" charset="0"/>
                    </a:endParaRPr>
                  </a:p>
                </p:txBody>
              </p:sp>
              <p:grpSp>
                <p:nvGrpSpPr>
                  <p:cNvPr id="27" name="Group 150"/>
                  <p:cNvGrpSpPr/>
                  <p:nvPr/>
                </p:nvGrpSpPr>
                <p:grpSpPr>
                  <a:xfrm>
                    <a:off x="5562600" y="2743200"/>
                    <a:ext cx="2336800" cy="2540000"/>
                    <a:chOff x="5562600" y="2743200"/>
                    <a:chExt cx="2336800" cy="2540000"/>
                  </a:xfrm>
                </p:grpSpPr>
                <p:sp>
                  <p:nvSpPr>
                    <p:cNvPr id="86" name="Rectangle 85"/>
                    <p:cNvSpPr/>
                    <p:nvPr/>
                  </p:nvSpPr>
                  <p:spPr>
                    <a:xfrm>
                      <a:off x="6438900" y="30607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sp>
                  <p:nvSpPr>
                    <p:cNvPr id="93" name="Rectangle 92"/>
                    <p:cNvSpPr/>
                    <p:nvPr/>
                  </p:nvSpPr>
                  <p:spPr>
                    <a:xfrm>
                      <a:off x="6146800" y="3378200"/>
                      <a:ext cx="292100" cy="317500"/>
                    </a:xfrm>
                    <a:prstGeom prst="rect">
                      <a:avLst/>
                    </a:prstGeom>
                    <a:noFill/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lIns="91440" tIns="91440" rIns="91440" bIns="91440" rtlCol="0" anchor="t" anchorCtr="0"/>
                    <a:lstStyle/>
                    <a:p>
                      <a:pPr algn="ctr">
                        <a:buNone/>
                      </a:pPr>
                      <a:endParaRPr lang="en-US" sz="1500" dirty="0" smtClean="0">
                        <a:solidFill>
                          <a:schemeClr val="tx1"/>
                        </a:solidFill>
                        <a:latin typeface="Courier New" pitchFamily="49" charset="0"/>
                        <a:cs typeface="Courier New" pitchFamily="49" charset="0"/>
                      </a:endParaRPr>
                    </a:p>
                  </p:txBody>
                </p:sp>
                <p:grpSp>
                  <p:nvGrpSpPr>
                    <p:cNvPr id="29" name="Group 149"/>
                    <p:cNvGrpSpPr/>
                    <p:nvPr/>
                  </p:nvGrpSpPr>
                  <p:grpSpPr>
                    <a:xfrm>
                      <a:off x="5562600" y="2743200"/>
                      <a:ext cx="2336800" cy="2540000"/>
                      <a:chOff x="5562600" y="2743200"/>
                      <a:chExt cx="2336800" cy="2540000"/>
                    </a:xfrm>
                  </p:grpSpPr>
                  <p:grpSp>
                    <p:nvGrpSpPr>
                      <p:cNvPr id="31" name="Group 148"/>
                      <p:cNvGrpSpPr/>
                      <p:nvPr/>
                    </p:nvGrpSpPr>
                    <p:grpSpPr>
                      <a:xfrm>
                        <a:off x="6731000" y="3378200"/>
                        <a:ext cx="1168400" cy="1270000"/>
                        <a:chOff x="6731000" y="3378200"/>
                        <a:chExt cx="1168400" cy="1270000"/>
                      </a:xfrm>
                    </p:grpSpPr>
                    <p:sp>
                      <p:nvSpPr>
                        <p:cNvPr id="95" name="Rectangle 94"/>
                        <p:cNvSpPr/>
                        <p:nvPr/>
                      </p:nvSpPr>
                      <p:spPr>
                        <a:xfrm>
                          <a:off x="67310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1" name="Rectangle 120"/>
                        <p:cNvSpPr/>
                        <p:nvPr/>
                      </p:nvSpPr>
                      <p:spPr>
                        <a:xfrm>
                          <a:off x="73152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2" name="Rectangle 121"/>
                        <p:cNvSpPr/>
                        <p:nvPr/>
                      </p:nvSpPr>
                      <p:spPr>
                        <a:xfrm>
                          <a:off x="76073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  <p:grpSp>
                    <p:nvGrpSpPr>
                      <p:cNvPr id="32" name="Group 146"/>
                      <p:cNvGrpSpPr/>
                      <p:nvPr/>
                    </p:nvGrpSpPr>
                    <p:grpSpPr>
                      <a:xfrm>
                        <a:off x="5562600" y="2743200"/>
                        <a:ext cx="2336800" cy="2540000"/>
                        <a:chOff x="5562600" y="2743200"/>
                        <a:chExt cx="2336800" cy="2540000"/>
                      </a:xfrm>
                    </p:grpSpPr>
                    <p:sp>
                      <p:nvSpPr>
                        <p:cNvPr id="75" name="Rectangle 74"/>
                        <p:cNvSpPr/>
                        <p:nvPr/>
                      </p:nvSpPr>
                      <p:spPr>
                        <a:xfrm>
                          <a:off x="55626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6" name="Rectangle 75"/>
                        <p:cNvSpPr/>
                        <p:nvPr/>
                      </p:nvSpPr>
                      <p:spPr>
                        <a:xfrm>
                          <a:off x="5854700" y="27432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7" name="Rectangle 76"/>
                        <p:cNvSpPr/>
                        <p:nvPr/>
                      </p:nvSpPr>
                      <p:spPr>
                        <a:xfrm>
                          <a:off x="61468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8" name="Rectangle 77"/>
                        <p:cNvSpPr/>
                        <p:nvPr/>
                      </p:nvSpPr>
                      <p:spPr>
                        <a:xfrm>
                          <a:off x="64389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79" name="Rectangle 78"/>
                        <p:cNvSpPr/>
                        <p:nvPr/>
                      </p:nvSpPr>
                      <p:spPr>
                        <a:xfrm>
                          <a:off x="67310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0" name="Rectangle 79"/>
                        <p:cNvSpPr/>
                        <p:nvPr/>
                      </p:nvSpPr>
                      <p:spPr>
                        <a:xfrm>
                          <a:off x="70231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1" name="Rectangle 80"/>
                        <p:cNvSpPr/>
                        <p:nvPr/>
                      </p:nvSpPr>
                      <p:spPr>
                        <a:xfrm>
                          <a:off x="73152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2" name="Rectangle 81"/>
                        <p:cNvSpPr/>
                        <p:nvPr/>
                      </p:nvSpPr>
                      <p:spPr>
                        <a:xfrm>
                          <a:off x="7607300" y="274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3" name="Rectangle 82"/>
                        <p:cNvSpPr/>
                        <p:nvPr/>
                      </p:nvSpPr>
                      <p:spPr>
                        <a:xfrm>
                          <a:off x="55626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4" name="Rectangle 83"/>
                        <p:cNvSpPr/>
                        <p:nvPr/>
                      </p:nvSpPr>
                      <p:spPr>
                        <a:xfrm>
                          <a:off x="58547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5" name="Rectangle 84"/>
                        <p:cNvSpPr/>
                        <p:nvPr/>
                      </p:nvSpPr>
                      <p:spPr>
                        <a:xfrm>
                          <a:off x="61468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7" name="Rectangle 86"/>
                        <p:cNvSpPr/>
                        <p:nvPr/>
                      </p:nvSpPr>
                      <p:spPr>
                        <a:xfrm>
                          <a:off x="6731000" y="306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8" name="Rectangle 87"/>
                        <p:cNvSpPr/>
                        <p:nvPr/>
                      </p:nvSpPr>
                      <p:spPr>
                        <a:xfrm>
                          <a:off x="70231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89" name="Rectangle 88"/>
                        <p:cNvSpPr/>
                        <p:nvPr/>
                      </p:nvSpPr>
                      <p:spPr>
                        <a:xfrm>
                          <a:off x="73152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0" name="Rectangle 89"/>
                        <p:cNvSpPr/>
                        <p:nvPr/>
                      </p:nvSpPr>
                      <p:spPr>
                        <a:xfrm>
                          <a:off x="7607300" y="306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1" name="Rectangle 90"/>
                        <p:cNvSpPr/>
                        <p:nvPr/>
                      </p:nvSpPr>
                      <p:spPr>
                        <a:xfrm>
                          <a:off x="55626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2" name="Rectangle 91"/>
                        <p:cNvSpPr/>
                        <p:nvPr/>
                      </p:nvSpPr>
                      <p:spPr>
                        <a:xfrm>
                          <a:off x="58547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4" name="Rectangle 93"/>
                        <p:cNvSpPr/>
                        <p:nvPr/>
                      </p:nvSpPr>
                      <p:spPr>
                        <a:xfrm>
                          <a:off x="64389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6" name="Rectangle 95"/>
                        <p:cNvSpPr/>
                        <p:nvPr/>
                      </p:nvSpPr>
                      <p:spPr>
                        <a:xfrm>
                          <a:off x="70231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7" name="Rectangle 96"/>
                        <p:cNvSpPr/>
                        <p:nvPr/>
                      </p:nvSpPr>
                      <p:spPr>
                        <a:xfrm>
                          <a:off x="73152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8" name="Rectangle 97"/>
                        <p:cNvSpPr/>
                        <p:nvPr/>
                      </p:nvSpPr>
                      <p:spPr>
                        <a:xfrm>
                          <a:off x="7607300" y="337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99" name="Rectangle 98"/>
                        <p:cNvSpPr/>
                        <p:nvPr/>
                      </p:nvSpPr>
                      <p:spPr>
                        <a:xfrm>
                          <a:off x="55626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1" name="Rectangle 100"/>
                        <p:cNvSpPr/>
                        <p:nvPr/>
                      </p:nvSpPr>
                      <p:spPr>
                        <a:xfrm>
                          <a:off x="61468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3" name="Rectangle 102"/>
                        <p:cNvSpPr/>
                        <p:nvPr/>
                      </p:nvSpPr>
                      <p:spPr>
                        <a:xfrm>
                          <a:off x="67310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5" name="Rectangle 104"/>
                        <p:cNvSpPr/>
                        <p:nvPr/>
                      </p:nvSpPr>
                      <p:spPr>
                        <a:xfrm>
                          <a:off x="73152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6" name="Rectangle 105"/>
                        <p:cNvSpPr/>
                        <p:nvPr/>
                      </p:nvSpPr>
                      <p:spPr>
                        <a:xfrm>
                          <a:off x="7607300" y="369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7" name="Rectangle 106"/>
                        <p:cNvSpPr/>
                        <p:nvPr/>
                      </p:nvSpPr>
                      <p:spPr>
                        <a:xfrm>
                          <a:off x="55626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08" name="Rectangle 107"/>
                        <p:cNvSpPr/>
                        <p:nvPr/>
                      </p:nvSpPr>
                      <p:spPr>
                        <a:xfrm>
                          <a:off x="58547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0" name="Rectangle 109"/>
                        <p:cNvSpPr/>
                        <p:nvPr/>
                      </p:nvSpPr>
                      <p:spPr>
                        <a:xfrm>
                          <a:off x="64389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2" name="Rectangle 111"/>
                        <p:cNvSpPr/>
                        <p:nvPr/>
                      </p:nvSpPr>
                      <p:spPr>
                        <a:xfrm>
                          <a:off x="70231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4" name="Rectangle 113"/>
                        <p:cNvSpPr/>
                        <p:nvPr/>
                      </p:nvSpPr>
                      <p:spPr>
                        <a:xfrm>
                          <a:off x="7607300" y="4013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5" name="Rectangle 114"/>
                        <p:cNvSpPr/>
                        <p:nvPr/>
                      </p:nvSpPr>
                      <p:spPr>
                        <a:xfrm>
                          <a:off x="55626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6" name="Rectangle 115"/>
                        <p:cNvSpPr/>
                        <p:nvPr/>
                      </p:nvSpPr>
                      <p:spPr>
                        <a:xfrm>
                          <a:off x="58547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7" name="Rectangle 116"/>
                        <p:cNvSpPr/>
                        <p:nvPr/>
                      </p:nvSpPr>
                      <p:spPr>
                        <a:xfrm>
                          <a:off x="6146800" y="4330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19" name="Rectangle 118"/>
                        <p:cNvSpPr/>
                        <p:nvPr/>
                      </p:nvSpPr>
                      <p:spPr>
                        <a:xfrm>
                          <a:off x="6731000" y="4330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3" name="Rectangle 122"/>
                        <p:cNvSpPr/>
                        <p:nvPr/>
                      </p:nvSpPr>
                      <p:spPr>
                        <a:xfrm>
                          <a:off x="55626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6" name="Rectangle 125"/>
                        <p:cNvSpPr/>
                        <p:nvPr/>
                      </p:nvSpPr>
                      <p:spPr>
                        <a:xfrm>
                          <a:off x="64389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8" name="Rectangle 127"/>
                        <p:cNvSpPr/>
                        <p:nvPr/>
                      </p:nvSpPr>
                      <p:spPr>
                        <a:xfrm>
                          <a:off x="70231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29" name="Rectangle 128"/>
                        <p:cNvSpPr/>
                        <p:nvPr/>
                      </p:nvSpPr>
                      <p:spPr>
                        <a:xfrm>
                          <a:off x="73152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0" name="Rectangle 129"/>
                        <p:cNvSpPr/>
                        <p:nvPr/>
                      </p:nvSpPr>
                      <p:spPr>
                        <a:xfrm>
                          <a:off x="7607300" y="46482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1" name="Rectangle 130"/>
                        <p:cNvSpPr/>
                        <p:nvPr/>
                      </p:nvSpPr>
                      <p:spPr>
                        <a:xfrm>
                          <a:off x="55626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2" name="Rectangle 131"/>
                        <p:cNvSpPr/>
                        <p:nvPr/>
                      </p:nvSpPr>
                      <p:spPr>
                        <a:xfrm>
                          <a:off x="58547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3" name="Rectangle 132"/>
                        <p:cNvSpPr/>
                        <p:nvPr/>
                      </p:nvSpPr>
                      <p:spPr>
                        <a:xfrm>
                          <a:off x="61468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4" name="Rectangle 133"/>
                        <p:cNvSpPr/>
                        <p:nvPr/>
                      </p:nvSpPr>
                      <p:spPr>
                        <a:xfrm>
                          <a:off x="64389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5" name="Rectangle 134"/>
                        <p:cNvSpPr/>
                        <p:nvPr/>
                      </p:nvSpPr>
                      <p:spPr>
                        <a:xfrm>
                          <a:off x="67310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6" name="Rectangle 135"/>
                        <p:cNvSpPr/>
                        <p:nvPr/>
                      </p:nvSpPr>
                      <p:spPr>
                        <a:xfrm>
                          <a:off x="7023100" y="4965700"/>
                          <a:ext cx="292100" cy="317500"/>
                        </a:xfrm>
                        <a:prstGeom prst="rect">
                          <a:avLst/>
                        </a:prstGeom>
                        <a:solidFill>
                          <a:schemeClr val="tx2">
                            <a:lumMod val="40000"/>
                            <a:lumOff val="60000"/>
                          </a:schemeClr>
                        </a:solidFill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7" name="Rectangle 136"/>
                        <p:cNvSpPr/>
                        <p:nvPr/>
                      </p:nvSpPr>
                      <p:spPr>
                        <a:xfrm>
                          <a:off x="73152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  <p:sp>
                      <p:nvSpPr>
                        <p:cNvPr id="138" name="Rectangle 137"/>
                        <p:cNvSpPr/>
                        <p:nvPr/>
                      </p:nvSpPr>
                      <p:spPr>
                        <a:xfrm>
                          <a:off x="7607300" y="4965700"/>
                          <a:ext cx="292100" cy="317500"/>
                        </a:xfrm>
                        <a:prstGeom prst="rect">
                          <a:avLst/>
                        </a:prstGeom>
                        <a:noFill/>
                        <a:effectLst/>
                      </p:spPr>
                      <p:style>
                        <a:lnRef idx="1">
                          <a:schemeClr val="accent1"/>
                        </a:lnRef>
                        <a:fillRef idx="3">
                          <a:schemeClr val="accent1"/>
                        </a:fillRef>
                        <a:effectRef idx="2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lIns="91440" tIns="91440" rIns="91440" bIns="91440" rtlCol="0" anchor="t" anchorCtr="0"/>
                        <a:lstStyle/>
                        <a:p>
                          <a:pPr algn="ctr">
                            <a:buNone/>
                          </a:pPr>
                          <a:endParaRPr lang="en-US" sz="1500" dirty="0" smtClean="0">
                            <a:solidFill>
                              <a:schemeClr val="tx1"/>
                            </a:solidFill>
                            <a:latin typeface="Courier New" pitchFamily="49" charset="0"/>
                            <a:cs typeface="Courier New" pitchFamily="49" charset="0"/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cxnSp>
        <p:nvCxnSpPr>
          <p:cNvPr id="140" name="Straight Arrow Connector 139"/>
          <p:cNvCxnSpPr/>
          <p:nvPr/>
        </p:nvCxnSpPr>
        <p:spPr>
          <a:xfrm>
            <a:off x="3429000" y="2920093"/>
            <a:ext cx="3886200" cy="985157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Arrow Connector 141"/>
          <p:cNvCxnSpPr/>
          <p:nvPr/>
        </p:nvCxnSpPr>
        <p:spPr>
          <a:xfrm rot="5400000" flipH="1" flipV="1">
            <a:off x="4733924" y="1450975"/>
            <a:ext cx="495300" cy="3498851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stCxn id="16" idx="2"/>
          </p:cNvCxnSpPr>
          <p:nvPr/>
        </p:nvCxnSpPr>
        <p:spPr>
          <a:xfrm rot="16200000" flipH="1">
            <a:off x="4784725" y="2860675"/>
            <a:ext cx="431800" cy="22923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Arrow Connector 145"/>
          <p:cNvCxnSpPr/>
          <p:nvPr/>
        </p:nvCxnSpPr>
        <p:spPr>
          <a:xfrm flipV="1">
            <a:off x="3429000" y="2635250"/>
            <a:ext cx="2425700" cy="21272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/>
          <p:nvPr/>
        </p:nvCxnSpPr>
        <p:spPr>
          <a:xfrm flipV="1">
            <a:off x="3429000" y="4857750"/>
            <a:ext cx="3594100" cy="5905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9" name="Rectangle 138"/>
          <p:cNvSpPr/>
          <p:nvPr/>
        </p:nvSpPr>
        <p:spPr>
          <a:xfrm>
            <a:off x="5448300" y="1839686"/>
            <a:ext cx="2619936" cy="419100"/>
          </a:xfrm>
          <a:prstGeom prst="rect">
            <a:avLst/>
          </a:prstGeom>
          <a:solidFill>
            <a:schemeClr val="bg1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r>
              <a:rPr lang="en-US" sz="1500" b="1" dirty="0" smtClean="0">
                <a:solidFill>
                  <a:schemeClr val="tx1"/>
                </a:solidFill>
                <a:latin typeface="Arial" pitchFamily="34" charset="0"/>
                <a:cs typeface="Arial" pitchFamily="34" charset="0"/>
              </a:rPr>
              <a:t>Data Blocks</a:t>
            </a:r>
          </a:p>
        </p:txBody>
      </p:sp>
      <p:sp>
        <p:nvSpPr>
          <p:cNvPr id="143" name="Rectangle 142"/>
          <p:cNvSpPr/>
          <p:nvPr/>
        </p:nvSpPr>
        <p:spPr>
          <a:xfrm>
            <a:off x="4279900" y="3448050"/>
            <a:ext cx="381000" cy="342900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>
              <a:buNone/>
            </a:pP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45" name="Straight Arrow Connector 144"/>
          <p:cNvCxnSpPr/>
          <p:nvPr/>
        </p:nvCxnSpPr>
        <p:spPr>
          <a:xfrm>
            <a:off x="4051300" y="3556907"/>
            <a:ext cx="22225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Arrow Connector 146"/>
          <p:cNvCxnSpPr/>
          <p:nvPr/>
        </p:nvCxnSpPr>
        <p:spPr>
          <a:xfrm rot="10800000">
            <a:off x="4044950" y="3689350"/>
            <a:ext cx="228600" cy="1588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6731000" y="3429000"/>
            <a:ext cx="292100" cy="317500"/>
          </a:xfrm>
          <a:prstGeom prst="rect">
            <a:avLst/>
          </a:prstGeom>
          <a:solidFill>
            <a:schemeClr val="accent6">
              <a:lumMod val="75000"/>
            </a:schemeClr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52" name="Straight Arrow Connector 151"/>
          <p:cNvCxnSpPr>
            <a:stCxn id="117" idx="0"/>
            <a:endCxn id="150" idx="1"/>
          </p:cNvCxnSpPr>
          <p:nvPr/>
        </p:nvCxnSpPr>
        <p:spPr>
          <a:xfrm rot="5400000" flipH="1" flipV="1">
            <a:off x="6273800" y="3606800"/>
            <a:ext cx="476250" cy="438150"/>
          </a:xfrm>
          <a:prstGeom prst="curvedConnector2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3" name="Rectangular Callout 152"/>
          <p:cNvSpPr/>
          <p:nvPr/>
        </p:nvSpPr>
        <p:spPr>
          <a:xfrm>
            <a:off x="4051300" y="5276851"/>
            <a:ext cx="2806700" cy="895350"/>
          </a:xfrm>
          <a:prstGeom prst="wedgeRectCallout">
            <a:avLst>
              <a:gd name="adj1" fmla="val -33521"/>
              <a:gd name="adj2" fmla="val -214769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algn="ctr"/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  <p:cxnSp>
        <p:nvCxnSpPr>
          <p:cNvPr id="155" name="Straight Arrow Connector 154"/>
          <p:cNvCxnSpPr>
            <a:stCxn id="143" idx="3"/>
            <a:endCxn id="150" idx="1"/>
          </p:cNvCxnSpPr>
          <p:nvPr/>
        </p:nvCxnSpPr>
        <p:spPr>
          <a:xfrm flipV="1">
            <a:off x="4660900" y="3587750"/>
            <a:ext cx="2070100" cy="31750"/>
          </a:xfrm>
          <a:prstGeom prst="straightConnector1">
            <a:avLst/>
          </a:prstGeom>
          <a:ln w="12700"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6" name="Rectangular Callout 155"/>
          <p:cNvSpPr/>
          <p:nvPr/>
        </p:nvSpPr>
        <p:spPr>
          <a:xfrm>
            <a:off x="4051300" y="5276850"/>
            <a:ext cx="2806700" cy="895351"/>
          </a:xfrm>
          <a:prstGeom prst="wedgeRectCallout">
            <a:avLst>
              <a:gd name="adj1" fmla="val 45615"/>
              <a:gd name="adj2" fmla="val -220005"/>
            </a:avLst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Clone 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block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Insert BH into CBC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Rollback the clone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 </a:t>
            </a:r>
            <a:r>
              <a:rPr lang="en-US" dirty="0" smtClean="0"/>
              <a:t>Cloning 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5029200"/>
          </a:xfrm>
        </p:spPr>
        <p:txBody>
          <a:bodyPr/>
          <a:lstStyle/>
          <a:p>
            <a:r>
              <a:rPr lang="en-US" dirty="0" smtClean="0"/>
              <a:t>Both </a:t>
            </a:r>
            <a:r>
              <a:rPr lang="en-US" dirty="0" smtClean="0"/>
              <a:t>blocks will have the same file# and block</a:t>
            </a:r>
            <a:r>
              <a:rPr lang="en-US" dirty="0" smtClean="0"/>
              <a:t>#</a:t>
            </a:r>
          </a:p>
          <a:p>
            <a:r>
              <a:rPr lang="en-US" dirty="0" smtClean="0"/>
              <a:t>Both exist </a:t>
            </a:r>
            <a:r>
              <a:rPr lang="en-US" dirty="0" smtClean="0"/>
              <a:t>on the cache </a:t>
            </a:r>
            <a:r>
              <a:rPr lang="en-US" dirty="0" smtClean="0"/>
              <a:t>buffers </a:t>
            </a:r>
            <a:r>
              <a:rPr lang="en-US" dirty="0" smtClean="0"/>
              <a:t>chain at the </a:t>
            </a:r>
            <a:r>
              <a:rPr lang="en-US" dirty="0" smtClean="0"/>
              <a:t>same</a:t>
            </a:r>
            <a:endParaRPr lang="en-US" dirty="0" smtClean="0"/>
          </a:p>
          <a:p>
            <a:r>
              <a:rPr lang="en-US" dirty="0" smtClean="0"/>
              <a:t>Cloned block is called a </a:t>
            </a:r>
            <a:r>
              <a:rPr lang="en-US" dirty="0" smtClean="0"/>
              <a:t>"CR</a:t>
            </a:r>
            <a:r>
              <a:rPr lang="en-US" dirty="0" smtClean="0"/>
              <a:t>" buffer (consistent read)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895600"/>
            <a:ext cx="8239125" cy="21336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nxt_hash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prv_hash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obj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x$bh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file# = 4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dbablk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754;</a:t>
            </a:r>
          </a:p>
          <a:p>
            <a:endParaRPr lang="en-US" sz="13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HLADDR           NXT_HASH         PRV_HASH                OBJ BA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 ---------------- ---------------- ---------- ----------------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000000009BF957D0      20677 </a:t>
            </a:r>
            <a:r>
              <a:rPr lang="en-US" sz="1300" b="1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000000009BEC2000</a:t>
            </a:r>
          </a:p>
          <a:p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00000000AD9033C8 000000009BFF38D0 00000000</a:t>
            </a:r>
            <a:r>
              <a:rPr lang="en-US" sz="13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AD904D48</a:t>
            </a:r>
            <a:r>
              <a:rPr lang="en-US" sz="13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20677 000000009B55A000</a:t>
            </a: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Buffer Cache </a:t>
            </a:r>
            <a:r>
              <a:rPr lang="en-US" dirty="0" smtClean="0"/>
              <a:t>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number of Hash </a:t>
            </a:r>
            <a:r>
              <a:rPr lang="en-US" dirty="0" smtClean="0"/>
              <a:t>Buckets, </a:t>
            </a:r>
            <a:r>
              <a:rPr lang="en-US" dirty="0" smtClean="0"/>
              <a:t>Hash </a:t>
            </a:r>
            <a:r>
              <a:rPr lang="en-US" dirty="0" smtClean="0"/>
              <a:t>Latches</a:t>
            </a:r>
            <a:r>
              <a:rPr lang="en-US" dirty="0" smtClean="0"/>
              <a:t>, </a:t>
            </a:r>
            <a:r>
              <a:rPr lang="en-US" dirty="0" smtClean="0"/>
              <a:t>and # of CR (consistent read) buffers can be seen by hidden </a:t>
            </a:r>
            <a:r>
              <a:rPr lang="en-US" dirty="0" smtClean="0"/>
              <a:t>parameters</a:t>
            </a:r>
          </a:p>
          <a:p>
            <a:r>
              <a:rPr lang="en-US" dirty="0" smtClean="0"/>
              <a:t>Dependent on size of SGA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48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57200" y="2667000"/>
            <a:ext cx="8239125" cy="3562978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40" tIns="91440" rIns="91440" bIns="91440" rtlCol="0" anchor="t" anchorCtr="0"/>
          <a:lstStyle/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select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name,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y.ksppstvl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value,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x.ksppdesc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from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x$ksppi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x,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x$ksppcv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y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where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x.indx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=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y.indx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and    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x.ksppinm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in(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   '_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', 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'_</a:t>
            </a:r>
            <a:r>
              <a:rPr lang="en-US" sz="16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6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'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);</a:t>
            </a: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NAME                      VALUE  DESCRIPTION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----------------------- -------  -------------------------------------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db_block_hash_buckets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262144  Number of database block hash buckets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db_block_hash_latches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8192  Number of database block hash latches</a:t>
            </a:r>
          </a:p>
          <a:p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_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db_block_max_cr_dba</a:t>
            </a:r>
            <a:r>
              <a:rPr lang="en-US" sz="1500" dirty="0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          6  Maximum Number of CR buffers per </a:t>
            </a:r>
            <a:r>
              <a:rPr lang="en-US" sz="1500" dirty="0" err="1" smtClean="0">
                <a:solidFill>
                  <a:schemeClr val="tx1"/>
                </a:solidFill>
                <a:latin typeface="Courier New" pitchFamily="49" charset="0"/>
                <a:cs typeface="Courier New" pitchFamily="49" charset="0"/>
              </a:rPr>
              <a:t>dba</a:t>
            </a:r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262144 / 8192 = 32 (# of hash buckets protected by each latch</a:t>
            </a:r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)</a:t>
            </a:r>
          </a:p>
          <a:p>
            <a:r>
              <a:rPr lang="en-US" sz="1500" b="1" dirty="0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System with 1.2 GB </a:t>
            </a:r>
            <a:r>
              <a:rPr lang="en-US" sz="1500" b="1" dirty="0" err="1" smtClean="0">
                <a:solidFill>
                  <a:srgbClr val="FF0000"/>
                </a:solidFill>
                <a:latin typeface="Courier New" pitchFamily="49" charset="0"/>
                <a:cs typeface="Courier New" pitchFamily="49" charset="0"/>
              </a:rPr>
              <a:t>sga_target</a:t>
            </a:r>
            <a:endParaRPr lang="en-US" sz="1500" b="1" dirty="0" smtClean="0">
              <a:solidFill>
                <a:srgbClr val="FF0000"/>
              </a:solidFill>
              <a:latin typeface="Courier New" pitchFamily="49" charset="0"/>
              <a:cs typeface="Courier New" pitchFamily="49" charset="0"/>
            </a:endParaRPr>
          </a:p>
          <a:p>
            <a:endParaRPr lang="en-US" sz="1500" dirty="0" smtClean="0">
              <a:solidFill>
                <a:schemeClr val="tx1"/>
              </a:solidFill>
              <a:latin typeface="Courier New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0"/>
            <a:ext cx="8239125" cy="3276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49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19943"/>
            <a:ext cx="8239125" cy="3592286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67060"/>
            <a:ext cx="8087446" cy="4762918"/>
          </a:xfrm>
        </p:spPr>
        <p:txBody>
          <a:bodyPr/>
          <a:lstStyle/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Script: create_tt_table.sql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create table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as select * from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dba_objects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create unique index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tt_pk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on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(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);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create index tt_ie2 on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(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, owner );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create index tt_ie1 on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(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);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Please complete the session evaluation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2400" dirty="0" smtClean="0">
                <a:solidFill>
                  <a:schemeClr val="bg1">
                    <a:lumMod val="65000"/>
                  </a:schemeClr>
                </a:solidFill>
              </a:rPr>
              <a:t>We appreciate your feedback and insight</a:t>
            </a:r>
            <a:endParaRPr lang="en-US" sz="2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You many complete the session evaluation via the mobile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4512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457200" y="1730829"/>
            <a:ext cx="8239125" cy="2667000"/>
          </a:xfrm>
          <a:prstGeom prst="rect">
            <a:avLst/>
          </a:prstGeom>
          <a:solidFill>
            <a:srgbClr val="FFFF99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Query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1467060"/>
            <a:ext cx="8087446" cy="4762918"/>
          </a:xfrm>
        </p:spPr>
        <p:txBody>
          <a:bodyPr/>
          <a:lstStyle/>
          <a:p>
            <a:endParaRPr lang="en-US" dirty="0" smtClean="0"/>
          </a:p>
          <a:p>
            <a:pPr>
              <a:buNone/>
            </a:pPr>
            <a:r>
              <a:rPr lang="en-US" sz="1600" b="1" dirty="0" smtClean="0">
                <a:latin typeface="Courier New" pitchFamily="49" charset="0"/>
                <a:cs typeface="Courier New" pitchFamily="49" charset="0"/>
              </a:rPr>
              <a:t>Script: s4.sql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variable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varchar2(32);</a:t>
            </a: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exec :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:= 'DBMS_TRACE_LIB';</a:t>
            </a:r>
          </a:p>
          <a:p>
            <a:pPr>
              <a:buNone/>
            </a:pP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select	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object_id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, owner,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, 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object_type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from	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tt</a:t>
            </a:r>
            <a:endParaRPr lang="en-US" sz="1600" dirty="0" smtClean="0">
              <a:latin typeface="Courier New" pitchFamily="49" charset="0"/>
              <a:cs typeface="Courier New" pitchFamily="49" charset="0"/>
            </a:endParaRPr>
          </a:p>
          <a:p>
            <a:pPr>
              <a:buNone/>
            </a:pP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where	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 = :</a:t>
            </a:r>
            <a:r>
              <a:rPr lang="en-US" sz="1600" dirty="0" err="1" smtClean="0">
                <a:latin typeface="Courier New" pitchFamily="49" charset="0"/>
                <a:cs typeface="Courier New" pitchFamily="49" charset="0"/>
              </a:rPr>
              <a:t>s_object_name</a:t>
            </a:r>
            <a:r>
              <a:rPr lang="en-US" sz="1600" dirty="0" smtClean="0">
                <a:latin typeface="Courier New" pitchFamily="49" charset="0"/>
                <a:cs typeface="Courier New" pitchFamily="49" charset="0"/>
              </a:rPr>
              <a:t>;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Parsing Process – First Execution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 the SQL to make sure it is a valid statement</a:t>
            </a:r>
          </a:p>
          <a:p>
            <a:endParaRPr lang="en-US" dirty="0" smtClean="0"/>
          </a:p>
          <a:p>
            <a:r>
              <a:rPr lang="en-US" dirty="0" smtClean="0"/>
              <a:t>Objects in the query exist</a:t>
            </a:r>
          </a:p>
          <a:p>
            <a:endParaRPr lang="en-US" dirty="0" smtClean="0"/>
          </a:p>
          <a:p>
            <a:r>
              <a:rPr lang="en-US" dirty="0" smtClean="0"/>
              <a:t>Your session (username) has access to the objects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Library Cache Hash 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827316" y="3733800"/>
            <a:ext cx="1284514" cy="185057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chemeClr val="bg1">
                <a:alpha val="35000"/>
              </a:scheme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4000" dirty="0" smtClean="0">
                <a:solidFill>
                  <a:schemeClr val="tx1"/>
                </a:solidFill>
              </a:rPr>
              <a:t>…</a:t>
            </a:r>
            <a:endParaRPr lang="en-US" sz="4000" dirty="0">
              <a:solidFill>
                <a:schemeClr val="tx1"/>
              </a:solidFill>
            </a:endParaRPr>
          </a:p>
        </p:txBody>
      </p:sp>
      <p:grpSp>
        <p:nvGrpSpPr>
          <p:cNvPr id="93" name="Group 92"/>
          <p:cNvGrpSpPr/>
          <p:nvPr/>
        </p:nvGrpSpPr>
        <p:grpSpPr>
          <a:xfrm>
            <a:off x="827316" y="2189618"/>
            <a:ext cx="4201883" cy="674914"/>
            <a:chOff x="827316" y="2189618"/>
            <a:chExt cx="4201883" cy="674914"/>
          </a:xfrm>
        </p:grpSpPr>
        <p:sp>
          <p:nvSpPr>
            <p:cNvPr id="5" name="Rectangle 4"/>
            <p:cNvSpPr/>
            <p:nvPr/>
          </p:nvSpPr>
          <p:spPr>
            <a:xfrm>
              <a:off x="827316" y="2189618"/>
              <a:ext cx="1284514" cy="674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Hash Bucket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N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10" name="Rounded Rectangle 9"/>
            <p:cNvSpPr/>
            <p:nvPr/>
          </p:nvSpPr>
          <p:spPr>
            <a:xfrm>
              <a:off x="2514600" y="2211388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>
            <a:xfrm>
              <a:off x="2144485" y="2342015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rot="10800000">
              <a:off x="2144485" y="2494415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Rounded Rectangle 18"/>
            <p:cNvSpPr/>
            <p:nvPr/>
          </p:nvSpPr>
          <p:spPr>
            <a:xfrm>
              <a:off x="3733800" y="2211388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3276600" y="2363788"/>
              <a:ext cx="435428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 rot="10800000">
              <a:off x="3276600" y="2516188"/>
              <a:ext cx="435428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>
              <a:stCxn id="19" idx="3"/>
            </p:cNvCxnSpPr>
            <p:nvPr/>
          </p:nvCxnSpPr>
          <p:spPr>
            <a:xfrm>
              <a:off x="4517571" y="2429102"/>
              <a:ext cx="511628" cy="1588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rot="16200000" flipH="1">
              <a:off x="4860076" y="2586546"/>
              <a:ext cx="314889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 rot="10800000">
              <a:off x="2133600" y="2743200"/>
              <a:ext cx="288392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2" name="Group 91"/>
          <p:cNvGrpSpPr/>
          <p:nvPr/>
        </p:nvGrpSpPr>
        <p:grpSpPr>
          <a:xfrm>
            <a:off x="827316" y="2993571"/>
            <a:ext cx="2884714" cy="696687"/>
            <a:chOff x="827316" y="2993571"/>
            <a:chExt cx="2884714" cy="696687"/>
          </a:xfrm>
        </p:grpSpPr>
        <p:sp>
          <p:nvSpPr>
            <p:cNvPr id="6" name="Rectangle 5"/>
            <p:cNvSpPr/>
            <p:nvPr/>
          </p:nvSpPr>
          <p:spPr>
            <a:xfrm>
              <a:off x="827316" y="3015344"/>
              <a:ext cx="1284514" cy="674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Hash Bucket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N+1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2503713" y="2993571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2100941" y="3145971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/>
            <p:nvPr/>
          </p:nvCxnSpPr>
          <p:spPr>
            <a:xfrm rot="10800000">
              <a:off x="2100941" y="3298371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 rot="10800000">
              <a:off x="3298373" y="3231473"/>
              <a:ext cx="413657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rot="16200000" flipH="1">
              <a:off x="3554584" y="3388915"/>
              <a:ext cx="314889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/>
            <p:nvPr/>
          </p:nvCxnSpPr>
          <p:spPr>
            <a:xfrm rot="10800000" flipV="1">
              <a:off x="2111830" y="3548744"/>
              <a:ext cx="1600200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827316" y="4310742"/>
            <a:ext cx="5279570" cy="696687"/>
            <a:chOff x="827316" y="4310742"/>
            <a:chExt cx="5279570" cy="696687"/>
          </a:xfrm>
        </p:grpSpPr>
        <p:sp>
          <p:nvSpPr>
            <p:cNvPr id="7" name="Rectangle 6"/>
            <p:cNvSpPr/>
            <p:nvPr/>
          </p:nvSpPr>
          <p:spPr>
            <a:xfrm>
              <a:off x="827316" y="4332515"/>
              <a:ext cx="1284514" cy="674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Hash Bucket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N+131,070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2" name="Rounded Rectangle 31"/>
            <p:cNvSpPr/>
            <p:nvPr/>
          </p:nvSpPr>
          <p:spPr>
            <a:xfrm>
              <a:off x="2525485" y="4310742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3" name="Straight Arrow Connector 32"/>
            <p:cNvCxnSpPr/>
            <p:nvPr/>
          </p:nvCxnSpPr>
          <p:spPr>
            <a:xfrm>
              <a:off x="2122713" y="4463142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 rot="10800000">
              <a:off x="2122713" y="4615542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Rounded Rectangle 34"/>
            <p:cNvSpPr/>
            <p:nvPr/>
          </p:nvSpPr>
          <p:spPr>
            <a:xfrm>
              <a:off x="3690256" y="4332515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3309256" y="4484915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rot="10800000">
              <a:off x="3309256" y="4637315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/>
            <p:nvPr/>
          </p:nvCxnSpPr>
          <p:spPr>
            <a:xfrm flipV="1">
              <a:off x="5638798" y="4585548"/>
              <a:ext cx="468086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rot="16200000" flipH="1">
              <a:off x="5949440" y="4729444"/>
              <a:ext cx="314889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 rot="10800000">
              <a:off x="2111831" y="4865918"/>
              <a:ext cx="3995055" cy="1589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Rounded Rectangle 70"/>
            <p:cNvSpPr/>
            <p:nvPr/>
          </p:nvSpPr>
          <p:spPr>
            <a:xfrm>
              <a:off x="4855027" y="4310742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72" name="Straight Arrow Connector 71"/>
            <p:cNvCxnSpPr/>
            <p:nvPr/>
          </p:nvCxnSpPr>
          <p:spPr>
            <a:xfrm>
              <a:off x="4474027" y="4462348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/>
            <p:nvPr/>
          </p:nvCxnSpPr>
          <p:spPr>
            <a:xfrm rot="10800000">
              <a:off x="4474027" y="4615540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5" name="Group 94"/>
          <p:cNvGrpSpPr/>
          <p:nvPr/>
        </p:nvGrpSpPr>
        <p:grpSpPr>
          <a:xfrm>
            <a:off x="827316" y="5159829"/>
            <a:ext cx="2884711" cy="674914"/>
            <a:chOff x="827316" y="5159829"/>
            <a:chExt cx="2884711" cy="674914"/>
          </a:xfrm>
        </p:grpSpPr>
        <p:sp>
          <p:nvSpPr>
            <p:cNvPr id="8" name="Rectangle 7"/>
            <p:cNvSpPr/>
            <p:nvPr/>
          </p:nvSpPr>
          <p:spPr>
            <a:xfrm>
              <a:off x="827316" y="5159829"/>
              <a:ext cx="1284514" cy="674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Hash Bucket</a:t>
              </a:r>
            </a:p>
            <a:p>
              <a:pPr algn="ctr"/>
              <a:r>
                <a:rPr lang="en-US" sz="1600" dirty="0" smtClean="0">
                  <a:solidFill>
                    <a:schemeClr val="tx1"/>
                  </a:solidFill>
                </a:rPr>
                <a:t>N+131,071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79" name="Rounded Rectangle 78"/>
            <p:cNvSpPr/>
            <p:nvPr/>
          </p:nvSpPr>
          <p:spPr>
            <a:xfrm>
              <a:off x="2503710" y="5159829"/>
              <a:ext cx="783771" cy="435427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smtClean="0">
                  <a:solidFill>
                    <a:schemeClr val="tx1"/>
                  </a:solidFill>
                </a:rPr>
                <a:t>Library Object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cxnSp>
          <p:nvCxnSpPr>
            <p:cNvPr id="80" name="Straight Arrow Connector 79"/>
            <p:cNvCxnSpPr/>
            <p:nvPr/>
          </p:nvCxnSpPr>
          <p:spPr>
            <a:xfrm>
              <a:off x="2100938" y="5312229"/>
              <a:ext cx="381000" cy="1588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/>
            <p:cNvCxnSpPr/>
            <p:nvPr/>
          </p:nvCxnSpPr>
          <p:spPr>
            <a:xfrm rot="10800000">
              <a:off x="2100938" y="5464629"/>
              <a:ext cx="381000" cy="2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/>
          </p:nvCxnSpPr>
          <p:spPr>
            <a:xfrm rot="10800000">
              <a:off x="3298370" y="5397731"/>
              <a:ext cx="413657" cy="158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/>
          </p:nvCxnSpPr>
          <p:spPr>
            <a:xfrm rot="16200000" flipH="1">
              <a:off x="3554581" y="5555173"/>
              <a:ext cx="314889" cy="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Straight Arrow Connector 83"/>
            <p:cNvCxnSpPr/>
            <p:nvPr/>
          </p:nvCxnSpPr>
          <p:spPr>
            <a:xfrm rot="10800000" flipV="1">
              <a:off x="2111827" y="5715002"/>
              <a:ext cx="1600200" cy="1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5123</TotalTime>
  <Words>3149</Words>
  <Application>Microsoft Office PowerPoint</Application>
  <PresentationFormat>On-screen Show (4:3)</PresentationFormat>
  <Paragraphs>678</Paragraphs>
  <Slides>50</Slides>
  <Notes>38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50</vt:i4>
      </vt:variant>
    </vt:vector>
  </HeadingPairs>
  <TitlesOfParts>
    <vt:vector size="51" baseType="lpstr">
      <vt:lpstr>COLLAB_16</vt:lpstr>
      <vt:lpstr>Slide 1</vt:lpstr>
      <vt:lpstr>Who am I?</vt:lpstr>
      <vt:lpstr>Database Environment Used</vt:lpstr>
      <vt:lpstr>Deep Dive Into A SELECT</vt:lpstr>
      <vt:lpstr>Demo Objects</vt:lpstr>
      <vt:lpstr>Sample Query</vt:lpstr>
      <vt:lpstr>Parsing Process – First Execution</vt:lpstr>
      <vt:lpstr>Slide 8</vt:lpstr>
      <vt:lpstr>Library Cache Hash Table</vt:lpstr>
      <vt:lpstr>Library Cache - Past</vt:lpstr>
      <vt:lpstr>Library Cache – 11g+</vt:lpstr>
      <vt:lpstr>Slide 12</vt:lpstr>
      <vt:lpstr>Dump of Library Cache Buckets</vt:lpstr>
      <vt:lpstr>Dump of Library Hash Chain Summary</vt:lpstr>
      <vt:lpstr>Dump of Library Hash Chain Summary</vt:lpstr>
      <vt:lpstr>Links To Articles About Library Cache</vt:lpstr>
      <vt:lpstr>Finding the Blocks and Rows</vt:lpstr>
      <vt:lpstr>What Do We Know At This Point?</vt:lpstr>
      <vt:lpstr>Parse is Complete – Now Execute  Finding the Blocks and Rows To Satisfy The Query</vt:lpstr>
      <vt:lpstr>Slide 20</vt:lpstr>
      <vt:lpstr>Index Search Specifics</vt:lpstr>
      <vt:lpstr>Start With – What is Execution Plan?</vt:lpstr>
      <vt:lpstr>Where To Start The TT_IE1 Index Read?</vt:lpstr>
      <vt:lpstr>PAGETABLE SEGMENT HEADER</vt:lpstr>
      <vt:lpstr>Does Oracle Use TREEDUMP?</vt:lpstr>
      <vt:lpstr>Branch Block Search</vt:lpstr>
      <vt:lpstr>Branch Block 8531</vt:lpstr>
      <vt:lpstr>Branch Block 8531 – Row Information</vt:lpstr>
      <vt:lpstr>Where Are We?</vt:lpstr>
      <vt:lpstr>Leaf Node – Block 8563</vt:lpstr>
      <vt:lpstr>Leaf Block – Block 8563</vt:lpstr>
      <vt:lpstr>ROWID Creation</vt:lpstr>
      <vt:lpstr>Where Are We?</vt:lpstr>
      <vt:lpstr>Working With The Buffer Cache</vt:lpstr>
      <vt:lpstr>Buffer Cache Introduction</vt:lpstr>
      <vt:lpstr>Buffer Cache Design</vt:lpstr>
      <vt:lpstr>Reading Data Into Buffer Cache From Disk</vt:lpstr>
      <vt:lpstr>Reading Data Into Buffer Cache From Disk</vt:lpstr>
      <vt:lpstr>Difference Between Latch and Pin</vt:lpstr>
      <vt:lpstr>Buffer Cache</vt:lpstr>
      <vt:lpstr>x$bh </vt:lpstr>
      <vt:lpstr>Reading Data Block Already In Buffer Cache</vt:lpstr>
      <vt:lpstr>Reading A Block Currently Being Updated</vt:lpstr>
      <vt:lpstr>Block Cloning</vt:lpstr>
      <vt:lpstr>Block Cloning Process</vt:lpstr>
      <vt:lpstr>Block Cloning</vt:lpstr>
      <vt:lpstr>Block Cloning Results</vt:lpstr>
      <vt:lpstr>Buffer Cache Internals</vt:lpstr>
      <vt:lpstr>Slide 49</vt:lpstr>
      <vt:lpstr>Please complete the session evaluation  We appreciate your feedback and insight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187</cp:revision>
  <dcterms:created xsi:type="dcterms:W3CDTF">2015-12-07T17:07:14Z</dcterms:created>
  <dcterms:modified xsi:type="dcterms:W3CDTF">2016-03-01T02:21:45Z</dcterms:modified>
</cp:coreProperties>
</file>

<file path=docProps/thumbnail.jpeg>
</file>